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2"/>
  </p:sldMasterIdLst>
  <p:notesMasterIdLst>
    <p:notesMasterId r:id="rId35"/>
  </p:notesMasterIdLst>
  <p:handoutMasterIdLst>
    <p:handoutMasterId r:id="rId36"/>
  </p:handoutMasterIdLst>
  <p:sldIdLst>
    <p:sldId id="256" r:id="rId3"/>
    <p:sldId id="258" r:id="rId4"/>
    <p:sldId id="340" r:id="rId5"/>
    <p:sldId id="282" r:id="rId6"/>
    <p:sldId id="284" r:id="rId7"/>
    <p:sldId id="285" r:id="rId8"/>
    <p:sldId id="283" r:id="rId9"/>
    <p:sldId id="369" r:id="rId10"/>
    <p:sldId id="368" r:id="rId11"/>
    <p:sldId id="344" r:id="rId12"/>
    <p:sldId id="338" r:id="rId13"/>
    <p:sldId id="339" r:id="rId14"/>
    <p:sldId id="341" r:id="rId15"/>
    <p:sldId id="287" r:id="rId16"/>
    <p:sldId id="342" r:id="rId17"/>
    <p:sldId id="289" r:id="rId18"/>
    <p:sldId id="329" r:id="rId19"/>
    <p:sldId id="328" r:id="rId20"/>
    <p:sldId id="324" r:id="rId21"/>
    <p:sldId id="326" r:id="rId22"/>
    <p:sldId id="330" r:id="rId23"/>
    <p:sldId id="325" r:id="rId24"/>
    <p:sldId id="327" r:id="rId25"/>
    <p:sldId id="331" r:id="rId26"/>
    <p:sldId id="332" r:id="rId27"/>
    <p:sldId id="343" r:id="rId28"/>
    <p:sldId id="333" r:id="rId29"/>
    <p:sldId id="334" r:id="rId30"/>
    <p:sldId id="335" r:id="rId31"/>
    <p:sldId id="337" r:id="rId32"/>
    <p:sldId id="370" r:id="rId33"/>
    <p:sldId id="280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7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B0406000000000000"/>
      </a:defRPr>
    </a:lvl1pPr>
    <a:lvl2pPr marL="0" marR="0" indent="457200" algn="ctr" defTabSz="2437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B0406000000000000"/>
      </a:defRPr>
    </a:lvl2pPr>
    <a:lvl3pPr marL="0" marR="0" indent="914400" algn="ctr" defTabSz="2437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B0406000000000000"/>
      </a:defRPr>
    </a:lvl3pPr>
    <a:lvl4pPr marL="0" marR="0" indent="1371600" algn="ctr" defTabSz="2437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B0406000000000000"/>
      </a:defRPr>
    </a:lvl4pPr>
    <a:lvl5pPr marL="0" marR="0" indent="1828800" algn="ctr" defTabSz="2437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B0406000000000000"/>
      </a:defRPr>
    </a:lvl5pPr>
    <a:lvl6pPr marL="0" marR="0" indent="2286000" algn="ctr" defTabSz="2437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B0406000000000000"/>
      </a:defRPr>
    </a:lvl6pPr>
    <a:lvl7pPr marL="0" marR="0" indent="2743200" algn="ctr" defTabSz="2437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B0406000000000000"/>
      </a:defRPr>
    </a:lvl7pPr>
    <a:lvl8pPr marL="0" marR="0" indent="3200400" algn="ctr" defTabSz="2437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B0406000000000000"/>
      </a:defRPr>
    </a:lvl8pPr>
    <a:lvl9pPr marL="0" marR="0" indent="3657600" algn="ctr" defTabSz="2437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B040600000000000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6BD3"/>
    <a:srgbClr val="EDA761"/>
    <a:srgbClr val="008CFF"/>
    <a:srgbClr val="26D5E4"/>
    <a:srgbClr val="1807F9"/>
    <a:srgbClr val="01A1FF"/>
    <a:srgbClr val="29C0FF"/>
    <a:srgbClr val="2BABFF"/>
    <a:srgbClr val="1B80F1"/>
    <a:srgbClr val="118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410" autoAdjust="0"/>
  </p:normalViewPr>
  <p:slideViewPr>
    <p:cSldViewPr snapToGrid="0">
      <p:cViewPr varScale="1">
        <p:scale>
          <a:sx n="35" d="100"/>
          <a:sy n="35" d="100"/>
        </p:scale>
        <p:origin x="1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B0406000000000000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B0406000000000000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B0406000000000000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B0406000000000000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B0406000000000000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B0406000000000000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B0406000000000000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B0406000000000000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B040600000000000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339764" y="4617762"/>
            <a:ext cx="21704474" cy="1798334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108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39850" y="7131050"/>
            <a:ext cx="21704300" cy="160274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48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背景1.jpg" descr="背景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" name="”"/>
          <p:cNvSpPr txBox="1"/>
          <p:nvPr/>
        </p:nvSpPr>
        <p:spPr>
          <a:xfrm>
            <a:off x="18567931" y="10638994"/>
            <a:ext cx="1196341" cy="306578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24" name="”"/>
          <p:cNvSpPr txBox="1"/>
          <p:nvPr/>
        </p:nvSpPr>
        <p:spPr>
          <a:xfrm rot="10800000">
            <a:off x="4628978" y="16272"/>
            <a:ext cx="1196341" cy="306578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目录.jpg" descr="目录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内页.jpg" descr="内页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底纹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内页3.jpg" descr="内页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文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内页4.jpg" descr="内页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8427" y="450099"/>
            <a:ext cx="2724244" cy="5441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底纹加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内页3.jpg" descr="内页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3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8427" y="450099"/>
            <a:ext cx="2724244" cy="5441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内页5.jpg" descr="内页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结束背景2.jpg" descr="结束背景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9" name="编组 4.png" descr="编组 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6062" y="179304"/>
            <a:ext cx="2870620" cy="11436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标题文字 120PX"/>
          <p:cNvSpPr txBox="1"/>
          <p:nvPr/>
        </p:nvSpPr>
        <p:spPr>
          <a:xfrm>
            <a:off x="1947228" y="1289685"/>
            <a:ext cx="11243945" cy="194818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120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标题文字 120PX</a:t>
            </a:r>
          </a:p>
        </p:txBody>
      </p:sp>
      <p:sp>
        <p:nvSpPr>
          <p:cNvPr id="108" name="标题文字 90PX"/>
          <p:cNvSpPr txBox="1"/>
          <p:nvPr/>
        </p:nvSpPr>
        <p:spPr>
          <a:xfrm>
            <a:off x="1937512" y="3813175"/>
            <a:ext cx="6888989" cy="1117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80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标题文字 90PX</a:t>
            </a:r>
          </a:p>
        </p:txBody>
      </p:sp>
      <p:sp>
        <p:nvSpPr>
          <p:cNvPr id="109" name="标题文字 60PX"/>
          <p:cNvSpPr txBox="1"/>
          <p:nvPr/>
        </p:nvSpPr>
        <p:spPr>
          <a:xfrm>
            <a:off x="1982216" y="5514975"/>
            <a:ext cx="5128261" cy="863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6000">
                <a:solidFill>
                  <a:srgbClr val="000000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标题文字 60PX</a:t>
            </a:r>
          </a:p>
        </p:txBody>
      </p:sp>
      <p:sp>
        <p:nvSpPr>
          <p:cNvPr id="110" name="标题文字 40PX"/>
          <p:cNvSpPr txBox="1"/>
          <p:nvPr/>
        </p:nvSpPr>
        <p:spPr>
          <a:xfrm>
            <a:off x="1982215" y="7038975"/>
            <a:ext cx="3456941" cy="609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000">
                <a:solidFill>
                  <a:srgbClr val="000000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标题文字 40PX</a:t>
            </a:r>
          </a:p>
        </p:txBody>
      </p:sp>
      <p:sp>
        <p:nvSpPr>
          <p:cNvPr id="111" name="内容文字 40PX"/>
          <p:cNvSpPr txBox="1"/>
          <p:nvPr/>
        </p:nvSpPr>
        <p:spPr>
          <a:xfrm>
            <a:off x="2040839" y="10252075"/>
            <a:ext cx="3408173" cy="609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0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内容文字 40PX</a:t>
            </a:r>
          </a:p>
        </p:txBody>
      </p:sp>
      <p:sp>
        <p:nvSpPr>
          <p:cNvPr id="112" name="内容文字 30PX"/>
          <p:cNvSpPr txBox="1"/>
          <p:nvPr/>
        </p:nvSpPr>
        <p:spPr>
          <a:xfrm>
            <a:off x="2040839" y="11204575"/>
            <a:ext cx="2584705" cy="482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0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内容文字 30PX</a:t>
            </a:r>
          </a:p>
        </p:txBody>
      </p:sp>
      <p:sp>
        <p:nvSpPr>
          <p:cNvPr id="113" name="内容文字 28PX"/>
          <p:cNvSpPr txBox="1"/>
          <p:nvPr/>
        </p:nvSpPr>
        <p:spPr>
          <a:xfrm>
            <a:off x="2040839" y="12036425"/>
            <a:ext cx="242001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8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内容文字 28PX</a:t>
            </a:r>
          </a:p>
        </p:txBody>
      </p:sp>
      <p:sp>
        <p:nvSpPr>
          <p:cNvPr id="114" name="线条"/>
          <p:cNvSpPr/>
          <p:nvPr/>
        </p:nvSpPr>
        <p:spPr>
          <a:xfrm>
            <a:off x="2032000" y="8340725"/>
            <a:ext cx="2032000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5" name="内容文字 50PX"/>
          <p:cNvSpPr txBox="1"/>
          <p:nvPr/>
        </p:nvSpPr>
        <p:spPr>
          <a:xfrm>
            <a:off x="2040839" y="9134475"/>
            <a:ext cx="4231641" cy="736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0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内容文字 50PX</a:t>
            </a:r>
          </a:p>
        </p:txBody>
      </p:sp>
      <p:sp>
        <p:nvSpPr>
          <p:cNvPr id="116" name="推荐字体：思源（常规）"/>
          <p:cNvSpPr txBox="1"/>
          <p:nvPr/>
        </p:nvSpPr>
        <p:spPr>
          <a:xfrm>
            <a:off x="16025902" y="9109393"/>
            <a:ext cx="6705600" cy="7169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40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推荐字体：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微软雅黑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（常规）</a:t>
            </a:r>
          </a:p>
        </p:txBody>
      </p:sp>
      <p:sp>
        <p:nvSpPr>
          <p:cNvPr id="117" name="推荐字体：思源（中黑）"/>
          <p:cNvSpPr txBox="1"/>
          <p:nvPr/>
        </p:nvSpPr>
        <p:spPr>
          <a:xfrm>
            <a:off x="16025902" y="3950018"/>
            <a:ext cx="6856095" cy="7169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0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pPr algn="l"/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推荐字体：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微软雅黑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（中黑）</a:t>
            </a:r>
          </a:p>
        </p:txBody>
      </p:sp>
      <p:sp>
        <p:nvSpPr>
          <p:cNvPr id="118" name="备选字体：HELVETICA（粗体）"/>
          <p:cNvSpPr txBox="1"/>
          <p:nvPr/>
        </p:nvSpPr>
        <p:spPr>
          <a:xfrm>
            <a:off x="16011391" y="4907195"/>
            <a:ext cx="7509323" cy="8599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000">
                <a:solidFill>
                  <a:srgbClr val="000000"/>
                </a:solidFill>
                <a:latin typeface="Helvetica" panose="020B0604020202030204"/>
                <a:ea typeface="Helvetica" panose="020B0604020202030204"/>
                <a:cs typeface="Helvetica" panose="020B0604020202030204"/>
                <a:sym typeface="Helvetica" panose="020B0604020202030204"/>
              </a:defRPr>
            </a:lvl1pPr>
          </a:lstStyle>
          <a:p>
            <a:pPr algn="l"/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备选字体：HELVETICA（粗体）</a:t>
            </a:r>
          </a:p>
        </p:txBody>
      </p:sp>
      <p:sp>
        <p:nvSpPr>
          <p:cNvPr id="119" name="备选字体：HELVETICA（常规）"/>
          <p:cNvSpPr txBox="1"/>
          <p:nvPr/>
        </p:nvSpPr>
        <p:spPr>
          <a:xfrm>
            <a:off x="16011391" y="10130070"/>
            <a:ext cx="7509323" cy="8599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4000">
                <a:solidFill>
                  <a:srgbClr val="000000"/>
                </a:solidFill>
                <a:latin typeface="Helvetica" panose="020B0604020202030204"/>
                <a:ea typeface="Helvetica" panose="020B0604020202030204"/>
                <a:cs typeface="Helvetica" panose="020B0604020202030204"/>
                <a:sym typeface="Helvetica" panose="020B0604020202030204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备选字体：HELVETICA（常规）</a:t>
            </a:r>
          </a:p>
        </p:txBody>
      </p:sp>
      <p:sp>
        <p:nvSpPr>
          <p:cNvPr id="120" name="内容文字 24PX"/>
          <p:cNvSpPr txBox="1"/>
          <p:nvPr/>
        </p:nvSpPr>
        <p:spPr>
          <a:xfrm>
            <a:off x="2040839" y="12785725"/>
            <a:ext cx="2090624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内容文字 24PX</a:t>
            </a:r>
          </a:p>
        </p:txBody>
      </p:sp>
      <p:sp>
        <p:nvSpPr>
          <p:cNvPr id="1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39764" y="1162450"/>
            <a:ext cx="21704474" cy="129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1339850" y="3016250"/>
            <a:ext cx="21704300" cy="949833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推荐字体：HELVETICA（粗）"/>
          <p:cNvSpPr txBox="1"/>
          <p:nvPr/>
        </p:nvSpPr>
        <p:spPr>
          <a:xfrm>
            <a:off x="15566924" y="4416743"/>
            <a:ext cx="6859905" cy="7169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4000">
                <a:solidFill>
                  <a:srgbClr val="00000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推荐字体：HELVETICA（粗）</a:t>
            </a:r>
          </a:p>
        </p:txBody>
      </p:sp>
      <p:sp>
        <p:nvSpPr>
          <p:cNvPr id="129" name="123456789"/>
          <p:cNvSpPr txBox="1"/>
          <p:nvPr/>
        </p:nvSpPr>
        <p:spPr>
          <a:xfrm>
            <a:off x="1724942" y="2973587"/>
            <a:ext cx="10994390" cy="25634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16000" b="1" spc="639">
                <a:solidFill>
                  <a:srgbClr val="000000"/>
                </a:solidFill>
              </a:defRPr>
            </a:lvl1pPr>
          </a:lstStyle>
          <a:p>
            <a:r>
              <a:rPr b="0">
                <a:latin typeface="微软雅黑" panose="020B0503020204020204" charset="-122"/>
                <a:cs typeface="微软雅黑" panose="020B0503020204020204" charset="-122"/>
              </a:rPr>
              <a:t>123456789</a:t>
            </a:r>
          </a:p>
        </p:txBody>
      </p:sp>
      <p:sp>
        <p:nvSpPr>
          <p:cNvPr id="130" name="数据数字粗"/>
          <p:cNvSpPr txBox="1"/>
          <p:nvPr/>
        </p:nvSpPr>
        <p:spPr>
          <a:xfrm>
            <a:off x="2038122" y="5441633"/>
            <a:ext cx="2641600" cy="7169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000">
                <a:solidFill>
                  <a:srgbClr val="000000"/>
                </a:solidFill>
                <a:latin typeface="Source Han Sans CN Light"/>
                <a:ea typeface="Source Han Sans CN Light"/>
                <a:cs typeface="Source Han Sans CN Light"/>
                <a:sym typeface="Source Han Sans CN Light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数据数字粗</a:t>
            </a:r>
          </a:p>
        </p:txBody>
      </p:sp>
      <p:sp>
        <p:nvSpPr>
          <p:cNvPr id="131" name="推荐字体：AVENIR（罗马）"/>
          <p:cNvSpPr txBox="1"/>
          <p:nvPr/>
        </p:nvSpPr>
        <p:spPr>
          <a:xfrm>
            <a:off x="15718040" y="9118600"/>
            <a:ext cx="6467857" cy="812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4000">
                <a:solidFill>
                  <a:srgbClr val="00000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推荐字体：AVENIR（罗马）</a:t>
            </a:r>
          </a:p>
        </p:txBody>
      </p:sp>
      <p:sp>
        <p:nvSpPr>
          <p:cNvPr id="132" name="123456789"/>
          <p:cNvSpPr txBox="1"/>
          <p:nvPr/>
        </p:nvSpPr>
        <p:spPr>
          <a:xfrm>
            <a:off x="1874824" y="7655878"/>
            <a:ext cx="10268585" cy="25634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160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>
                <a:latin typeface="Avenir" panose="02000503020000020003" charset="0"/>
                <a:cs typeface="Avenir" panose="02000503020000020003" charset="0"/>
              </a:rPr>
              <a:t>123456789</a:t>
            </a:r>
          </a:p>
        </p:txBody>
      </p:sp>
      <p:sp>
        <p:nvSpPr>
          <p:cNvPr id="133" name="数据数字细"/>
          <p:cNvSpPr txBox="1"/>
          <p:nvPr/>
        </p:nvSpPr>
        <p:spPr>
          <a:xfrm>
            <a:off x="2031772" y="10219690"/>
            <a:ext cx="2654301" cy="609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000">
                <a:solidFill>
                  <a:srgbClr val="000000"/>
                </a:solidFill>
                <a:latin typeface="Source Han Sans CN Light"/>
                <a:ea typeface="Source Han Sans CN Light"/>
                <a:cs typeface="Source Han Sans CN Light"/>
                <a:sym typeface="Source Han Sans CN Light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数据数字细</a:t>
            </a:r>
          </a:p>
        </p:txBody>
      </p:sp>
      <p:sp>
        <p:nvSpPr>
          <p:cNvPr id="134" name="线条"/>
          <p:cNvSpPr/>
          <p:nvPr/>
        </p:nvSpPr>
        <p:spPr>
          <a:xfrm>
            <a:off x="2032000" y="6858000"/>
            <a:ext cx="2032000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字体建议"/>
          <p:cNvSpPr txBox="1"/>
          <p:nvPr/>
        </p:nvSpPr>
        <p:spPr>
          <a:xfrm>
            <a:off x="2070462" y="3812863"/>
            <a:ext cx="1918970" cy="64516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 defTabSz="914400">
              <a:defRPr sz="3600">
                <a:solidFill>
                  <a:srgbClr val="00000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字体建议</a:t>
            </a:r>
          </a:p>
        </p:txBody>
      </p:sp>
      <p:sp>
        <p:nvSpPr>
          <p:cNvPr id="143" name="使用前建议先双击安装文件包中的品牌中文字体(思源)、英语字体(Avenir)，参照文字说明来使用，以确保最好的排版视觉效果"/>
          <p:cNvSpPr txBox="1"/>
          <p:nvPr/>
        </p:nvSpPr>
        <p:spPr>
          <a:xfrm>
            <a:off x="7072135" y="3646239"/>
            <a:ext cx="14936545" cy="169926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 defTabSz="825500">
              <a:lnSpc>
                <a:spcPct val="120000"/>
              </a:lnSpc>
              <a:defRPr sz="2600" spc="52">
                <a:solidFill>
                  <a:srgbClr val="53585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使用前建议先双击安装文件包中的品牌中文字体(思源)、英语字体(Avenir)，参照文字说明来使用，以确保最好的排版视觉效果</a:t>
            </a:r>
          </a:p>
        </p:txBody>
      </p:sp>
      <p:sp>
        <p:nvSpPr>
          <p:cNvPr id="144" name="线条"/>
          <p:cNvSpPr/>
          <p:nvPr/>
        </p:nvSpPr>
        <p:spPr>
          <a:xfrm flipV="1">
            <a:off x="5631992" y="3721933"/>
            <a:ext cx="1" cy="977845"/>
          </a:xfrm>
          <a:prstGeom prst="line">
            <a:avLst/>
          </a:prstGeom>
          <a:ln w="25400">
            <a:solidFill>
              <a:srgbClr val="DCDEE0">
                <a:alpha val="60005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5" name="颜色建议"/>
          <p:cNvSpPr txBox="1"/>
          <p:nvPr/>
        </p:nvSpPr>
        <p:spPr>
          <a:xfrm>
            <a:off x="2056491" y="6174993"/>
            <a:ext cx="1932941" cy="726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 defTabSz="914400">
              <a:defRPr sz="3600">
                <a:solidFill>
                  <a:srgbClr val="00000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颜色建议</a:t>
            </a:r>
          </a:p>
        </p:txBody>
      </p:sp>
      <p:sp>
        <p:nvSpPr>
          <p:cNvPr id="146" name="演示时想要提亮重点部分请使用品牌色#1F8BFF…"/>
          <p:cNvSpPr txBox="1"/>
          <p:nvPr/>
        </p:nvSpPr>
        <p:spPr>
          <a:xfrm>
            <a:off x="7072136" y="6008370"/>
            <a:ext cx="14936545" cy="113538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algn="l" defTabSz="825500">
              <a:lnSpc>
                <a:spcPct val="120000"/>
              </a:lnSpc>
              <a:defRPr sz="2600" spc="52">
                <a:solidFill>
                  <a:srgbClr val="53585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演示时想要提亮重点部分请使用品牌色</a:t>
            </a:r>
            <a:r>
              <a:rPr>
                <a:solidFill>
                  <a:srgbClr val="1F8B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Medium"/>
              </a:rPr>
              <a:t>#1F8BFF</a:t>
            </a:r>
            <a:endParaRPr>
              <a:solidFill>
                <a:srgbClr val="0039D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PingFang SC Medium"/>
            </a:endParaRPr>
          </a:p>
          <a:p>
            <a:pPr algn="l" defTabSz="825500">
              <a:lnSpc>
                <a:spcPct val="120000"/>
              </a:lnSpc>
              <a:defRPr sz="2600" spc="52">
                <a:solidFill>
                  <a:srgbClr val="53585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辅助色、字体色可参照颜色说明来使用，以保持和谐的视觉效果</a:t>
            </a:r>
          </a:p>
        </p:txBody>
      </p:sp>
      <p:sp>
        <p:nvSpPr>
          <p:cNvPr id="147" name="线条"/>
          <p:cNvSpPr/>
          <p:nvPr/>
        </p:nvSpPr>
        <p:spPr>
          <a:xfrm flipV="1">
            <a:off x="5631992" y="6084064"/>
            <a:ext cx="1" cy="977845"/>
          </a:xfrm>
          <a:prstGeom prst="line">
            <a:avLst/>
          </a:prstGeom>
          <a:ln w="25400">
            <a:solidFill>
              <a:srgbClr val="DCDEE0">
                <a:alpha val="60005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8" name="图文排版建议"/>
          <p:cNvSpPr txBox="1"/>
          <p:nvPr/>
        </p:nvSpPr>
        <p:spPr>
          <a:xfrm>
            <a:off x="2056491" y="8650664"/>
            <a:ext cx="2847341" cy="726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 defTabSz="914400">
              <a:defRPr sz="3600">
                <a:solidFill>
                  <a:srgbClr val="00000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图文排版建议</a:t>
            </a:r>
          </a:p>
        </p:txBody>
      </p:sp>
      <p:sp>
        <p:nvSpPr>
          <p:cNvPr id="149" name="模板内提供了20多种版式，可直接进入母版编辑复制后替换内容来使用…"/>
          <p:cNvSpPr txBox="1"/>
          <p:nvPr/>
        </p:nvSpPr>
        <p:spPr>
          <a:xfrm>
            <a:off x="7128894" y="8446194"/>
            <a:ext cx="15053138" cy="113538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algn="l" defTabSz="825500">
              <a:lnSpc>
                <a:spcPct val="120000"/>
              </a:lnSpc>
              <a:defRPr sz="2600" spc="52">
                <a:solidFill>
                  <a:srgbClr val="53585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模板内提供了20多种版式，可直接进入母版编辑复制后替换内容来使用</a:t>
            </a:r>
          </a:p>
          <a:p>
            <a:pPr algn="l" defTabSz="825500">
              <a:lnSpc>
                <a:spcPct val="120000"/>
              </a:lnSpc>
              <a:defRPr sz="2600" spc="52">
                <a:solidFill>
                  <a:srgbClr val="53585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每页内容请尽量不要太拥挤，保持一定留白，演示时更清晰易读</a:t>
            </a:r>
          </a:p>
        </p:txBody>
      </p:sp>
      <p:sp>
        <p:nvSpPr>
          <p:cNvPr id="150" name="线条"/>
          <p:cNvSpPr/>
          <p:nvPr/>
        </p:nvSpPr>
        <p:spPr>
          <a:xfrm flipV="1">
            <a:off x="5688750" y="8521887"/>
            <a:ext cx="1" cy="1547874"/>
          </a:xfrm>
          <a:prstGeom prst="line">
            <a:avLst/>
          </a:prstGeom>
          <a:ln w="25400">
            <a:solidFill>
              <a:srgbClr val="DCDEE0">
                <a:alpha val="60005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1" name="圆形"/>
          <p:cNvSpPr/>
          <p:nvPr/>
        </p:nvSpPr>
        <p:spPr>
          <a:xfrm>
            <a:off x="6676198" y="3805163"/>
            <a:ext cx="201418" cy="201419"/>
          </a:xfrm>
          <a:prstGeom prst="ellipse">
            <a:avLst/>
          </a:prstGeom>
          <a:solidFill>
            <a:srgbClr val="1F8B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1F8B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2" name="圆形"/>
          <p:cNvSpPr/>
          <p:nvPr/>
        </p:nvSpPr>
        <p:spPr>
          <a:xfrm>
            <a:off x="6676198" y="6191546"/>
            <a:ext cx="201418" cy="201418"/>
          </a:xfrm>
          <a:prstGeom prst="ellipse">
            <a:avLst/>
          </a:prstGeom>
          <a:solidFill>
            <a:srgbClr val="1F8B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1F8B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" name="圆形"/>
          <p:cNvSpPr/>
          <p:nvPr/>
        </p:nvSpPr>
        <p:spPr>
          <a:xfrm>
            <a:off x="6676198" y="6771829"/>
            <a:ext cx="201418" cy="201418"/>
          </a:xfrm>
          <a:prstGeom prst="ellipse">
            <a:avLst/>
          </a:prstGeom>
          <a:solidFill>
            <a:srgbClr val="1F8B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1F8B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4" name="圆形"/>
          <p:cNvSpPr/>
          <p:nvPr/>
        </p:nvSpPr>
        <p:spPr>
          <a:xfrm>
            <a:off x="6676198" y="8645359"/>
            <a:ext cx="201418" cy="201419"/>
          </a:xfrm>
          <a:prstGeom prst="ellipse">
            <a:avLst/>
          </a:prstGeom>
          <a:solidFill>
            <a:srgbClr val="1F8B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1F8B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5" name="圆形"/>
          <p:cNvSpPr/>
          <p:nvPr/>
        </p:nvSpPr>
        <p:spPr>
          <a:xfrm>
            <a:off x="6676198" y="9195115"/>
            <a:ext cx="201418" cy="201418"/>
          </a:xfrm>
          <a:prstGeom prst="ellipse">
            <a:avLst/>
          </a:prstGeom>
          <a:solidFill>
            <a:srgbClr val="1F8B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1F8B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圆形"/>
          <p:cNvSpPr/>
          <p:nvPr/>
        </p:nvSpPr>
        <p:spPr>
          <a:xfrm>
            <a:off x="2829177" y="2493564"/>
            <a:ext cx="2540001" cy="2540001"/>
          </a:xfrm>
          <a:prstGeom prst="ellipse">
            <a:avLst/>
          </a:prstGeom>
          <a:solidFill>
            <a:srgbClr val="1F8B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0039D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4" name="主色"/>
          <p:cNvSpPr txBox="1"/>
          <p:nvPr/>
        </p:nvSpPr>
        <p:spPr>
          <a:xfrm>
            <a:off x="3534027" y="5767359"/>
            <a:ext cx="1130301" cy="609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0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主色</a:t>
            </a:r>
          </a:p>
        </p:txBody>
      </p:sp>
      <p:sp>
        <p:nvSpPr>
          <p:cNvPr id="165" name="#1F8BFF"/>
          <p:cNvSpPr txBox="1"/>
          <p:nvPr/>
        </p:nvSpPr>
        <p:spPr>
          <a:xfrm>
            <a:off x="3409414" y="3557790"/>
            <a:ext cx="1379526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b="1">
                <a:solidFill>
                  <a:srgbClr val="FFFFFF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#1F8BFF</a:t>
            </a:r>
          </a:p>
        </p:txBody>
      </p:sp>
      <p:sp>
        <p:nvSpPr>
          <p:cNvPr id="166" name="辅色"/>
          <p:cNvSpPr txBox="1"/>
          <p:nvPr/>
        </p:nvSpPr>
        <p:spPr>
          <a:xfrm>
            <a:off x="9651634" y="5796589"/>
            <a:ext cx="1130301" cy="609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0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辅色</a:t>
            </a:r>
          </a:p>
        </p:txBody>
      </p:sp>
      <p:sp>
        <p:nvSpPr>
          <p:cNvPr id="167" name="圆形"/>
          <p:cNvSpPr/>
          <p:nvPr/>
        </p:nvSpPr>
        <p:spPr>
          <a:xfrm>
            <a:off x="7575712" y="2543075"/>
            <a:ext cx="2540001" cy="2540001"/>
          </a:xfrm>
          <a:prstGeom prst="ellipse">
            <a:avLst/>
          </a:prstGeom>
          <a:solidFill>
            <a:srgbClr val="48A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73AAD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8" name="#48AFFF"/>
          <p:cNvSpPr txBox="1"/>
          <p:nvPr/>
        </p:nvSpPr>
        <p:spPr>
          <a:xfrm>
            <a:off x="8121494" y="3406675"/>
            <a:ext cx="1448437" cy="8128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 defTabSz="825500">
              <a:defRPr b="1">
                <a:solidFill>
                  <a:srgbClr val="FFFFFF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#48AFFF</a:t>
            </a:r>
          </a:p>
        </p:txBody>
      </p:sp>
      <p:sp>
        <p:nvSpPr>
          <p:cNvPr id="169" name="圆形"/>
          <p:cNvSpPr/>
          <p:nvPr/>
        </p:nvSpPr>
        <p:spPr>
          <a:xfrm>
            <a:off x="10217312" y="2543075"/>
            <a:ext cx="2540001" cy="2540001"/>
          </a:xfrm>
          <a:prstGeom prst="ellipse">
            <a:avLst/>
          </a:prstGeom>
          <a:solidFill>
            <a:srgbClr val="FFDC2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001F7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0" name="#FFDC29"/>
          <p:cNvSpPr txBox="1"/>
          <p:nvPr/>
        </p:nvSpPr>
        <p:spPr>
          <a:xfrm>
            <a:off x="10619740" y="3579495"/>
            <a:ext cx="1780540" cy="46672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 defTabSz="825500">
              <a:defRPr b="1">
                <a:solidFill>
                  <a:srgbClr val="FFFFFF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#FFDC29</a:t>
            </a:r>
          </a:p>
        </p:txBody>
      </p:sp>
      <p:sp>
        <p:nvSpPr>
          <p:cNvPr id="171" name="文字色"/>
          <p:cNvSpPr txBox="1"/>
          <p:nvPr/>
        </p:nvSpPr>
        <p:spPr>
          <a:xfrm>
            <a:off x="4595832" y="11378982"/>
            <a:ext cx="1638301" cy="609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0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文字色</a:t>
            </a:r>
          </a:p>
        </p:txBody>
      </p:sp>
      <p:sp>
        <p:nvSpPr>
          <p:cNvPr id="172" name="圆形"/>
          <p:cNvSpPr/>
          <p:nvPr/>
        </p:nvSpPr>
        <p:spPr>
          <a:xfrm>
            <a:off x="2773910" y="8125468"/>
            <a:ext cx="2540001" cy="2540001"/>
          </a:xfrm>
          <a:prstGeom prst="ellipse">
            <a:avLst/>
          </a:prstGeom>
          <a:solidFill>
            <a:srgbClr val="00032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00032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3" name="#000329"/>
          <p:cNvSpPr txBox="1"/>
          <p:nvPr/>
        </p:nvSpPr>
        <p:spPr>
          <a:xfrm>
            <a:off x="3319692" y="8989068"/>
            <a:ext cx="1448436" cy="8128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 defTabSz="825500">
              <a:defRPr b="1">
                <a:solidFill>
                  <a:srgbClr val="FFFFFF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#000329</a:t>
            </a:r>
          </a:p>
        </p:txBody>
      </p:sp>
      <p:sp>
        <p:nvSpPr>
          <p:cNvPr id="174" name="圆形"/>
          <p:cNvSpPr/>
          <p:nvPr/>
        </p:nvSpPr>
        <p:spPr>
          <a:xfrm>
            <a:off x="5415510" y="8125468"/>
            <a:ext cx="2540001" cy="2540001"/>
          </a:xfrm>
          <a:prstGeom prst="ellipse">
            <a:avLst/>
          </a:prstGeom>
          <a:solidFill>
            <a:srgbClr val="405570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001F7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5" name="#405570"/>
          <p:cNvSpPr txBox="1"/>
          <p:nvPr/>
        </p:nvSpPr>
        <p:spPr>
          <a:xfrm>
            <a:off x="5961291" y="9161948"/>
            <a:ext cx="1448436" cy="46704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 defTabSz="825500">
              <a:defRPr b="1">
                <a:solidFill>
                  <a:srgbClr val="FFFFFF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#405570</a:t>
            </a:r>
          </a:p>
        </p:txBody>
      </p:sp>
      <p:sp>
        <p:nvSpPr>
          <p:cNvPr id="176" name="圆形"/>
          <p:cNvSpPr/>
          <p:nvPr/>
        </p:nvSpPr>
        <p:spPr>
          <a:xfrm>
            <a:off x="8057108" y="8125468"/>
            <a:ext cx="2540001" cy="2540001"/>
          </a:xfrm>
          <a:prstGeom prst="ellipse">
            <a:avLst/>
          </a:prstGeom>
          <a:solidFill>
            <a:srgbClr val="8091A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001F7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7" name="#8091A4"/>
          <p:cNvSpPr txBox="1"/>
          <p:nvPr/>
        </p:nvSpPr>
        <p:spPr>
          <a:xfrm>
            <a:off x="8602980" y="9161780"/>
            <a:ext cx="1614805" cy="46672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 defTabSz="825500">
              <a:defRPr b="1">
                <a:solidFill>
                  <a:srgbClr val="FFFFFF"/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#8091A4</a:t>
            </a:r>
          </a:p>
        </p:txBody>
      </p:sp>
      <p:pic>
        <p:nvPicPr>
          <p:cNvPr id="17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4448" y="2595203"/>
            <a:ext cx="4351890" cy="784510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279400" dist="108641" dir="5400000" rotWithShape="0">
              <a:srgbClr val="000000">
                <a:alpha val="22623"/>
              </a:srgbClr>
            </a:outerShdw>
          </a:effectLst>
        </p:spPr>
      </p:pic>
      <p:sp>
        <p:nvSpPr>
          <p:cNvPr id="179" name="颜色已收藏，直接用即可"/>
          <p:cNvSpPr txBox="1"/>
          <p:nvPr/>
        </p:nvSpPr>
        <p:spPr>
          <a:xfrm>
            <a:off x="15769242" y="11378982"/>
            <a:ext cx="5702301" cy="609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0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颜色已收藏，直接用即可</a:t>
            </a:r>
          </a:p>
        </p:txBody>
      </p:sp>
      <p:sp>
        <p:nvSpPr>
          <p:cNvPr id="18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1680210" y="1455420"/>
            <a:ext cx="7863840" cy="2230120"/>
          </a:xfrm>
        </p:spPr>
        <p:txBody>
          <a:bodyPr anchor="ctr" anchorCtr="0"/>
          <a:lstStyle>
            <a:lvl1pPr>
              <a:defRPr sz="64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10276840" y="1455420"/>
            <a:ext cx="12344400" cy="10806430"/>
          </a:xfrm>
        </p:spPr>
        <p:txBody>
          <a:bodyPr/>
          <a:lstStyle>
            <a:lvl1pPr>
              <a:defRPr sz="4800">
                <a:latin typeface="+mn-ea"/>
                <a:ea typeface="+mn-ea"/>
              </a:defRPr>
            </a:lvl1pPr>
            <a:lvl2pPr marL="914400" indent="0">
              <a:buNone/>
              <a:defRPr sz="4800">
                <a:latin typeface="+mn-ea"/>
                <a:ea typeface="+mn-ea"/>
              </a:defRPr>
            </a:lvl2pPr>
            <a:lvl3pPr>
              <a:defRPr sz="4800">
                <a:latin typeface="+mn-ea"/>
                <a:ea typeface="+mn-ea"/>
              </a:defRPr>
            </a:lvl3pPr>
            <a:lvl4pPr>
              <a:defRPr sz="4800">
                <a:latin typeface="+mn-ea"/>
                <a:ea typeface="+mn-ea"/>
              </a:defRPr>
            </a:lvl4pPr>
            <a:lvl5pPr>
              <a:defRPr sz="4800">
                <a:latin typeface="+mn-ea"/>
                <a:ea typeface="+mn-ea"/>
              </a:defRPr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单击此处编辑正文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1680210" y="4479290"/>
            <a:ext cx="7863840" cy="7783830"/>
          </a:xfrm>
        </p:spPr>
        <p:txBody>
          <a:bodyPr/>
          <a:lstStyle>
            <a:lvl1pPr marL="685800" indent="-685800">
              <a:buFont typeface="Arial" panose="020B0604020202020204" pitchFamily="34" charset="0"/>
              <a:buChar char="•"/>
              <a:defRPr sz="4800">
                <a:latin typeface="+mn-ea"/>
                <a:ea typeface="+mn-ea"/>
              </a:defRPr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339850" y="11210290"/>
            <a:ext cx="21704300" cy="1116330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1339850" y="1282700"/>
            <a:ext cx="21704300" cy="911225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914400" marR="0" lvl="1" indent="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24392890" cy="1373632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914400" marR="0" lvl="1" indent="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935990" y="1130300"/>
            <a:ext cx="10800080" cy="1145540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1371600" marR="0" lvl="1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12575540" y="1130300"/>
            <a:ext cx="10800080" cy="1145540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1371600" marR="0" lvl="1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39764" y="1247182"/>
            <a:ext cx="21704474" cy="1798334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4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封面背景.jpg" descr="封面背景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" name="编组 4.png" descr="编组 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59" y="311425"/>
            <a:ext cx="3106280" cy="12375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759484" y="12699666"/>
            <a:ext cx="5400000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  <a:t>2021/2/19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699666"/>
            <a:ext cx="5400000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339764" y="1162450"/>
            <a:ext cx="21704474" cy="129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1339850" y="3016250"/>
            <a:ext cx="21704300" cy="949833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1828800" rtl="0" eaLnBrk="1" fontAlgn="auto" latinLnBrk="0" hangingPunct="1">
        <a:lnSpc>
          <a:spcPct val="100000"/>
        </a:lnSpc>
        <a:spcBef>
          <a:spcPct val="0"/>
        </a:spcBef>
        <a:buNone/>
        <a:defRPr sz="56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4572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13716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tabLst>
          <a:tab pos="3219450" algn="l"/>
        </a:tabLst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22860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32004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41148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2.jpg" descr="内容2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transition spd="med"/>
  <p:txStyles>
    <p:titleStyle>
      <a:lvl1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B0406000000000000"/>
        </a:defRPr>
      </a:lvl1pPr>
      <a:lvl2pPr marL="0" marR="0" indent="45720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B0406000000000000"/>
        </a:defRPr>
      </a:lvl2pPr>
      <a:lvl3pPr marL="0" marR="0" indent="91440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B0406000000000000"/>
        </a:defRPr>
      </a:lvl3pPr>
      <a:lvl4pPr marL="0" marR="0" indent="137160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B0406000000000000"/>
        </a:defRPr>
      </a:lvl4pPr>
      <a:lvl5pPr marL="0" marR="0" indent="182880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B0406000000000000"/>
        </a:defRPr>
      </a:lvl5pPr>
      <a:lvl6pPr marL="0" marR="0" indent="228600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B0406000000000000"/>
        </a:defRPr>
      </a:lvl6pPr>
      <a:lvl7pPr marL="0" marR="0" indent="274320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B0406000000000000"/>
        </a:defRPr>
      </a:lvl7pPr>
      <a:lvl8pPr marL="0" marR="0" indent="320040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B0406000000000000"/>
        </a:defRPr>
      </a:lvl8pPr>
      <a:lvl9pPr marL="0" marR="0" indent="365760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B0406000000000000"/>
        </a:defRPr>
      </a:lvl9pPr>
    </p:titleStyle>
    <p:bodyStyle>
      <a:lvl1pPr marL="6096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B0406000000000000"/>
        </a:defRPr>
      </a:lvl1pPr>
      <a:lvl2pPr marL="12192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B0406000000000000"/>
        </a:defRPr>
      </a:lvl2pPr>
      <a:lvl3pPr marL="18288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B0406000000000000"/>
        </a:defRPr>
      </a:lvl3pPr>
      <a:lvl4pPr marL="24384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B0406000000000000"/>
        </a:defRPr>
      </a:lvl4pPr>
      <a:lvl5pPr marL="30480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B0406000000000000"/>
        </a:defRPr>
      </a:lvl5pPr>
      <a:lvl6pPr marL="36576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B0406000000000000"/>
        </a:defRPr>
      </a:lvl6pPr>
      <a:lvl7pPr marL="42672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B0406000000000000"/>
        </a:defRPr>
      </a:lvl7pPr>
      <a:lvl8pPr marL="48768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B0406000000000000"/>
        </a:defRPr>
      </a:lvl8pPr>
      <a:lvl9pPr marL="54864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B0406000000000000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B0406000000000000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B0406000000000000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B0406000000000000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B0406000000000000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B0406000000000000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B0406000000000000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B0406000000000000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B0406000000000000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B040600000000000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ianshu.com/p/ffcc66bab3ce" TargetMode="Externa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主标题文本键入"/>
          <p:cNvSpPr txBox="1"/>
          <p:nvPr/>
        </p:nvSpPr>
        <p:spPr>
          <a:xfrm>
            <a:off x="7651750" y="4490480"/>
            <a:ext cx="9348713" cy="16414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10000">
                <a:solidFill>
                  <a:srgbClr val="FFFFF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 altLang="en-US" b="1" spc="300" dirty="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自动化测试分享</a:t>
            </a:r>
            <a:endParaRPr lang="zh-CN" b="1" spc="300" dirty="0">
              <a:solidFill>
                <a:srgbClr val="FFFFFF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0" name="次标题键入"/>
          <p:cNvSpPr txBox="1"/>
          <p:nvPr/>
        </p:nvSpPr>
        <p:spPr>
          <a:xfrm>
            <a:off x="10864850" y="7360342"/>
            <a:ext cx="455573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zh-CN" spc="300" dirty="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基础测试组</a:t>
            </a:r>
            <a:r>
              <a:rPr lang="en-US" altLang="zh-CN" spc="300" dirty="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</a:t>
            </a:r>
            <a:r>
              <a:rPr lang="zh-CN" altLang="en-US" spc="300" dirty="0"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可乐</a:t>
            </a:r>
          </a:p>
        </p:txBody>
      </p:sp>
      <p:sp>
        <p:nvSpPr>
          <p:cNvPr id="191" name="2020.10.10"/>
          <p:cNvSpPr txBox="1"/>
          <p:nvPr/>
        </p:nvSpPr>
        <p:spPr>
          <a:xfrm>
            <a:off x="21778616" y="12485637"/>
            <a:ext cx="2096729" cy="56425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8091A4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2020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.01.23</a:t>
            </a:r>
            <a:endParaRPr 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2" name="矩形"/>
          <p:cNvSpPr/>
          <p:nvPr/>
        </p:nvSpPr>
        <p:spPr>
          <a:xfrm>
            <a:off x="11356323" y="6832805"/>
            <a:ext cx="1671354" cy="50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智慧医院的整体架构"/>
          <p:cNvSpPr txBox="1"/>
          <p:nvPr/>
        </p:nvSpPr>
        <p:spPr>
          <a:xfrm>
            <a:off x="9952055" y="939781"/>
            <a:ext cx="3949800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6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安装及依赖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0" y="4364504"/>
            <a:ext cx="1219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4800" dirty="0"/>
              <a:t>可运行平台：</a:t>
            </a:r>
            <a:r>
              <a:rPr lang="en-US" altLang="zh-CN" sz="4800" dirty="0"/>
              <a:t>windows</a:t>
            </a:r>
            <a:r>
              <a:rPr lang="zh-CN" altLang="en-US" sz="4800" dirty="0"/>
              <a:t>、</a:t>
            </a:r>
            <a:r>
              <a:rPr lang="en-US" altLang="zh-CN" sz="4800" dirty="0"/>
              <a:t>Linux</a:t>
            </a:r>
            <a:r>
              <a:rPr lang="zh-CN" altLang="en-US" sz="4800" dirty="0"/>
              <a:t>、</a:t>
            </a:r>
            <a:r>
              <a:rPr lang="en-US" altLang="zh-CN" sz="4800" dirty="0"/>
              <a:t>macOS</a:t>
            </a:r>
            <a:r>
              <a:rPr lang="zh-CN" altLang="en-US" sz="4800" dirty="0"/>
              <a:t>，推荐系统：</a:t>
            </a:r>
            <a:r>
              <a:rPr lang="en-US" altLang="zh-CN" sz="4800" dirty="0"/>
              <a:t>Linux/macOS</a:t>
            </a:r>
          </a:p>
          <a:p>
            <a:pPr algn="l"/>
            <a:endParaRPr lang="en-US" altLang="zh-CN" sz="4800" dirty="0"/>
          </a:p>
          <a:p>
            <a:pPr algn="l"/>
            <a:r>
              <a:rPr lang="zh-CN" altLang="en-US" sz="4800" dirty="0"/>
              <a:t>安装方式： </a:t>
            </a:r>
            <a:r>
              <a:rPr lang="en-US" altLang="zh-CN" sz="4800" dirty="0"/>
              <a:t>pip install </a:t>
            </a:r>
            <a:r>
              <a:rPr lang="en-US" altLang="zh-CN" sz="4800" dirty="0" err="1"/>
              <a:t>httprunner</a:t>
            </a:r>
            <a:endParaRPr lang="en-US" altLang="zh-CN" sz="4800" dirty="0"/>
          </a:p>
          <a:p>
            <a:pPr algn="l"/>
            <a:endParaRPr lang="en-US" altLang="zh-CN" sz="4800" dirty="0"/>
          </a:p>
          <a:p>
            <a:pPr algn="l"/>
            <a:r>
              <a:rPr lang="zh-CN" altLang="en-US" sz="4800" dirty="0"/>
              <a:t>依赖的</a:t>
            </a:r>
            <a:r>
              <a:rPr lang="en-US" altLang="zh-CN" sz="4800" dirty="0"/>
              <a:t>Python</a:t>
            </a:r>
            <a:r>
              <a:rPr lang="zh-CN" altLang="en-US" sz="4800" dirty="0"/>
              <a:t>版本：</a:t>
            </a:r>
            <a:r>
              <a:rPr lang="en-US" altLang="zh-CN" sz="4800" dirty="0"/>
              <a:t>Python 3.4</a:t>
            </a:r>
            <a:r>
              <a:rPr lang="zh-CN" altLang="en-US" sz="4800" dirty="0"/>
              <a:t>及以上版本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504" y="2926038"/>
            <a:ext cx="16180904" cy="8824259"/>
          </a:xfrm>
          <a:prstGeom prst="rect">
            <a:avLst/>
          </a:prstGeom>
        </p:spPr>
      </p:pic>
      <p:sp>
        <p:nvSpPr>
          <p:cNvPr id="24" name="智慧医院的整体架构"/>
          <p:cNvSpPr txBox="1"/>
          <p:nvPr/>
        </p:nvSpPr>
        <p:spPr>
          <a:xfrm>
            <a:off x="10336776" y="939781"/>
            <a:ext cx="3180359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6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项目结构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智慧医院的整体架构"/>
          <p:cNvSpPr txBox="1"/>
          <p:nvPr/>
        </p:nvSpPr>
        <p:spPr>
          <a:xfrm>
            <a:off x="11106217" y="939781"/>
            <a:ext cx="164147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6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运行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3105" y="3546037"/>
            <a:ext cx="7617791" cy="618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400" dirty="0"/>
              <a:t>路径：</a:t>
            </a:r>
            <a:r>
              <a:rPr lang="en-US" altLang="zh-CN" sz="4400" dirty="0"/>
              <a:t>“testcase/smoking/cis/”</a:t>
            </a:r>
          </a:p>
          <a:p>
            <a:pPr algn="l"/>
            <a:endParaRPr lang="en-US" altLang="zh-CN" sz="4400" dirty="0"/>
          </a:p>
          <a:p>
            <a:pPr algn="l"/>
            <a:r>
              <a:rPr lang="zh-CN" altLang="en-US" sz="4400" dirty="0"/>
              <a:t>失败停止：</a:t>
            </a:r>
            <a:r>
              <a:rPr lang="en-US" altLang="zh-CN" sz="4400" dirty="0" err="1"/>
              <a:t>Failfast</a:t>
            </a:r>
            <a:endParaRPr lang="en-US" altLang="zh-CN" sz="4400" dirty="0"/>
          </a:p>
          <a:p>
            <a:pPr algn="l"/>
            <a:endParaRPr lang="en-US" altLang="zh-CN" sz="4400" dirty="0"/>
          </a:p>
          <a:p>
            <a:pPr algn="l"/>
            <a:r>
              <a:rPr lang="zh-CN" altLang="en-US" sz="4400" dirty="0"/>
              <a:t>日志级别：</a:t>
            </a:r>
            <a:r>
              <a:rPr lang="en-US" altLang="zh-CN" sz="4400" dirty="0" err="1"/>
              <a:t>log_level</a:t>
            </a:r>
            <a:endParaRPr lang="en-US" altLang="zh-CN" sz="4400" dirty="0"/>
          </a:p>
          <a:p>
            <a:pPr algn="l"/>
            <a:endParaRPr lang="en-US" altLang="zh-CN" sz="4400" dirty="0"/>
          </a:p>
          <a:p>
            <a:pPr algn="l"/>
            <a:r>
              <a:rPr lang="zh-CN" altLang="en-US" sz="4400" dirty="0"/>
              <a:t>环境变量：</a:t>
            </a:r>
            <a:r>
              <a:rPr lang="en-US" altLang="zh-CN" sz="4400" dirty="0" err="1"/>
              <a:t>dot_env_path</a:t>
            </a:r>
            <a:endParaRPr lang="en-US" altLang="zh-CN" sz="4400" dirty="0"/>
          </a:p>
          <a:p>
            <a:pPr algn="l"/>
            <a:endParaRPr lang="en-US" altLang="zh-CN" sz="4400" dirty="0"/>
          </a:p>
          <a:p>
            <a:pPr algn="l"/>
            <a:endParaRPr lang="en-US" altLang="zh-CN" sz="4400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4138418" cy="11655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50000"/>
              </a:lnSpc>
            </a:pPr>
            <a:endParaRPr lang="en-US" altLang="zh-CN" sz="6600" b="1" spc="60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charset="-122"/>
              <a:cs typeface="Calibri Light" panose="020F0302020204030204" pitchFamily="34" charset="0"/>
            </a:endParaRPr>
          </a:p>
          <a:p>
            <a:pPr>
              <a:lnSpc>
                <a:spcPct val="50000"/>
              </a:lnSpc>
            </a:pPr>
            <a:r>
              <a:rPr lang="en-US" altLang="zh-CN" sz="6600" b="1" spc="6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charset="-122"/>
                <a:cs typeface="Calibri Light" panose="020F0302020204030204" pitchFamily="34" charset="0"/>
              </a:rPr>
              <a:t>TWO</a:t>
            </a:r>
            <a:endParaRPr lang="zh-CN" altLang="en-US" sz="6600" b="1" spc="60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charset="-122"/>
              <a:cs typeface="Calibri Light" panose="020F0302020204030204" pitchFamily="34" charset="0"/>
            </a:endParaRPr>
          </a:p>
        </p:txBody>
      </p:sp>
      <p:sp>
        <p:nvSpPr>
          <p:cNvPr id="15" name="目录标题-思源粗体40号"/>
          <p:cNvSpPr txBox="1"/>
          <p:nvPr/>
        </p:nvSpPr>
        <p:spPr>
          <a:xfrm>
            <a:off x="9296400" y="5534541"/>
            <a:ext cx="8096250" cy="1456809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50800" tIns="50800" rIns="50800" bIns="50800">
            <a:spAutoFit/>
          </a:bodyPr>
          <a:lstStyle>
            <a:lvl1pPr algn="l" defTabSz="825500">
              <a:defRPr sz="4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zh-CN" altLang="en-US" sz="8800" b="1" spc="300" dirty="0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</a:rPr>
              <a:t>用 例 生 成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智慧医院的整体架构"/>
          <p:cNvSpPr txBox="1"/>
          <p:nvPr/>
        </p:nvSpPr>
        <p:spPr>
          <a:xfrm>
            <a:off x="7945645" y="760344"/>
            <a:ext cx="8492710" cy="194925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6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Har2case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录制生成用例</a:t>
            </a:r>
          </a:p>
          <a:p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205162"/>
            <a:ext cx="18288000" cy="82581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4138418" cy="11655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50000"/>
              </a:lnSpc>
            </a:pPr>
            <a:endParaRPr lang="en-US" altLang="zh-CN" sz="6600" b="1" spc="60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charset="-122"/>
              <a:cs typeface="Calibri Light" panose="020F0302020204030204" pitchFamily="34" charset="0"/>
            </a:endParaRPr>
          </a:p>
          <a:p>
            <a:pPr>
              <a:lnSpc>
                <a:spcPct val="50000"/>
              </a:lnSpc>
            </a:pPr>
            <a:r>
              <a:rPr lang="en-US" altLang="zh-CN" sz="6600" b="1" spc="6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charset="-122"/>
                <a:cs typeface="Calibri Light" panose="020F0302020204030204" pitchFamily="34" charset="0"/>
              </a:rPr>
              <a:t>THREE</a:t>
            </a:r>
            <a:endParaRPr lang="zh-CN" altLang="en-US" sz="6600" b="1" spc="60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charset="-122"/>
              <a:cs typeface="Calibri Light" panose="020F0302020204030204" pitchFamily="34" charset="0"/>
            </a:endParaRPr>
          </a:p>
        </p:txBody>
      </p:sp>
      <p:sp>
        <p:nvSpPr>
          <p:cNvPr id="15" name="目录标题-思源粗体40号"/>
          <p:cNvSpPr txBox="1"/>
          <p:nvPr/>
        </p:nvSpPr>
        <p:spPr>
          <a:xfrm>
            <a:off x="9296400" y="5534541"/>
            <a:ext cx="8096250" cy="1456809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50800" tIns="50800" rIns="50800" bIns="50800">
            <a:spAutoFit/>
          </a:bodyPr>
          <a:lstStyle>
            <a:lvl1pPr algn="l" defTabSz="825500">
              <a:defRPr sz="4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zh-CN" altLang="en-US" sz="8800" b="1" spc="300" dirty="0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</a:rPr>
              <a:t>用 例 编 写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智慧医院的整体架构"/>
          <p:cNvSpPr txBox="1"/>
          <p:nvPr/>
        </p:nvSpPr>
        <p:spPr>
          <a:xfrm>
            <a:off x="10512252" y="136159"/>
            <a:ext cx="2826094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6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单个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800333" y="1503329"/>
            <a:ext cx="9550407" cy="112954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6" indent="0" algn="l" defTabSz="914400" eaLnBrk="0" fontAlgn="base">
              <a:spcBef>
                <a:spcPct val="0"/>
              </a:spcBef>
              <a:spcAft>
                <a:spcPct val="0"/>
              </a:spcAft>
            </a:pP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Arial Unicode MS"/>
              <a:ea typeface="JetBrains Mono"/>
            </a:endParaRPr>
          </a:p>
          <a:p>
            <a:pPr lvl="6" indent="0"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itchFamily="2" charset="-122"/>
                <a:ea typeface="宋体" pitchFamily="2" charset="-122"/>
              </a:rPr>
              <a:t>登录获取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token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base_url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${ENV(host)}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variables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"/app-sso/oauth/token"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username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${ENV(user)}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password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${ENV(password)}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Origin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${ENV(host)}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authorization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${ENV(authorization)}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request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$url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method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POST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headers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Connection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"keep-alive"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Content-Type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"application/json"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params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username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$username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password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$password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verifyCode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sessionId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grant_type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"password"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validate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-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eq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[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"status_code"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, 200]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extract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-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token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content.body</a:t>
            </a:r>
            <a:endParaRPr lang="en-US" altLang="zh-CN" sz="6000" dirty="0">
              <a:solidFill>
                <a:schemeClr val="tx1"/>
              </a:solidFill>
              <a:latin typeface="Arial" panose="020B0604020202020204" pitchFamily="34" charset="0"/>
              <a:ea typeface="JetBrains Mono"/>
            </a:endParaRPr>
          </a:p>
          <a:p>
            <a:pPr lvl="6" indent="0" algn="l" defTabSz="914400" eaLnBrk="0" fontAlgn="base">
              <a:spcBef>
                <a:spcPct val="0"/>
              </a:spcBef>
              <a:spcAft>
                <a:spcPct val="0"/>
              </a:spcAft>
            </a:pP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  <a:ea typeface="JetBrains Mono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4933950" y="4103370"/>
            <a:ext cx="2331720" cy="0"/>
          </a:xfrm>
          <a:prstGeom prst="straightConnector1">
            <a:avLst/>
          </a:prstGeom>
          <a:noFill/>
          <a:ln w="57150" cap="flat">
            <a:solidFill>
              <a:srgbClr val="008CFF"/>
            </a:solidFill>
            <a:prstDash val="solid"/>
            <a:miter lim="4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8" name="矩形 7"/>
          <p:cNvSpPr/>
          <p:nvPr/>
        </p:nvSpPr>
        <p:spPr>
          <a:xfrm>
            <a:off x="1508760" y="3765276"/>
            <a:ext cx="2331720" cy="59503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变量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08760" y="6762750"/>
            <a:ext cx="2331720" cy="59503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请求体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712970" y="7151028"/>
            <a:ext cx="2331720" cy="0"/>
          </a:xfrm>
          <a:prstGeom prst="straightConnector1">
            <a:avLst/>
          </a:prstGeom>
          <a:noFill/>
          <a:ln w="57150" cap="flat">
            <a:solidFill>
              <a:srgbClr val="008CFF"/>
            </a:solidFill>
            <a:prstDash val="solid"/>
            <a:miter lim="4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2" name="矩形 11"/>
          <p:cNvSpPr/>
          <p:nvPr/>
        </p:nvSpPr>
        <p:spPr>
          <a:xfrm>
            <a:off x="1508760" y="10545759"/>
            <a:ext cx="2331720" cy="59503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assert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4712970" y="10843277"/>
            <a:ext cx="2331720" cy="0"/>
          </a:xfrm>
          <a:prstGeom prst="straightConnector1">
            <a:avLst/>
          </a:prstGeom>
          <a:noFill/>
          <a:ln w="57150" cap="flat">
            <a:solidFill>
              <a:srgbClr val="008CFF"/>
            </a:solidFill>
            <a:prstDash val="solid"/>
            <a:miter lim="4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4" name="矩形 13"/>
          <p:cNvSpPr/>
          <p:nvPr/>
        </p:nvSpPr>
        <p:spPr>
          <a:xfrm>
            <a:off x="1043940" y="11917359"/>
            <a:ext cx="2796540" cy="59503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公共变量提取</a:t>
            </a: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712970" y="12214877"/>
            <a:ext cx="2331720" cy="0"/>
          </a:xfrm>
          <a:prstGeom prst="straightConnector1">
            <a:avLst/>
          </a:prstGeom>
          <a:noFill/>
          <a:ln w="57150" cap="flat">
            <a:solidFill>
              <a:srgbClr val="008CFF"/>
            </a:solidFill>
            <a:prstDash val="solid"/>
            <a:miter lim="4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智慧医院的整体架构"/>
          <p:cNvSpPr txBox="1"/>
          <p:nvPr/>
        </p:nvSpPr>
        <p:spPr>
          <a:xfrm>
            <a:off x="8678218" y="1507759"/>
            <a:ext cx="702756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6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变量引用、方法引用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191966" y="5496901"/>
            <a:ext cx="65" cy="17697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00916" y="4811101"/>
            <a:ext cx="12192000" cy="52014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sz="5400" dirty="0"/>
              <a:t>$var</a:t>
            </a:r>
          </a:p>
          <a:p>
            <a:pPr algn="l"/>
            <a:endParaRPr lang="en-US" altLang="zh-CN" sz="5400" dirty="0"/>
          </a:p>
          <a:p>
            <a:pPr algn="l"/>
            <a:r>
              <a:rPr lang="en-US" altLang="zh-CN" sz="4800" dirty="0"/>
              <a:t>${</a:t>
            </a:r>
            <a:r>
              <a:rPr lang="en-US" altLang="zh-CN" sz="4800" dirty="0" err="1"/>
              <a:t>get_value</a:t>
            </a:r>
            <a:r>
              <a:rPr lang="en-US" altLang="zh-CN" sz="4800" dirty="0"/>
              <a:t>()}</a:t>
            </a:r>
          </a:p>
          <a:p>
            <a:pPr algn="l"/>
            <a:endParaRPr lang="en-US" altLang="zh-CN" sz="4800" dirty="0"/>
          </a:p>
          <a:p>
            <a:pPr algn="l"/>
            <a:r>
              <a:rPr lang="en-US" altLang="zh-CN" sz="4800" dirty="0"/>
              <a:t>${</a:t>
            </a:r>
            <a:r>
              <a:rPr lang="en-US" altLang="zh-CN" sz="4800" dirty="0" err="1"/>
              <a:t>get_value</a:t>
            </a:r>
            <a:r>
              <a:rPr lang="en-US" altLang="zh-CN" sz="4800" dirty="0"/>
              <a:t>(number=1)} </a:t>
            </a:r>
          </a:p>
          <a:p>
            <a:pPr algn="l"/>
            <a:r>
              <a:rPr lang="en-US" altLang="zh-CN" sz="8000" dirty="0"/>
              <a:t> 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智慧医院的整体架构"/>
          <p:cNvSpPr txBox="1"/>
          <p:nvPr/>
        </p:nvSpPr>
        <p:spPr>
          <a:xfrm>
            <a:off x="10914406" y="1507759"/>
            <a:ext cx="2555188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6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191966" y="5496901"/>
            <a:ext cx="65" cy="17697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657341"/>
              </p:ext>
            </p:extLst>
          </p:nvPr>
        </p:nvGraphicFramePr>
        <p:xfrm>
          <a:off x="3257550" y="3657600"/>
          <a:ext cx="18173700" cy="6909649"/>
        </p:xfrm>
        <a:graphic>
          <a:graphicData uri="http://schemas.openxmlformats.org/drawingml/2006/table">
            <a:tbl>
              <a:tblPr/>
              <a:tblGrid>
                <a:gridCol w="42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4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9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2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542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b="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参数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b="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是否必须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b="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格式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b="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详情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7647">
                <a:tc>
                  <a:txBody>
                    <a:bodyPr/>
                    <a:lstStyle/>
                    <a:p>
                      <a:pPr fontAlgn="t"/>
                      <a:r>
                        <a:rPr lang="en-US" sz="2800" b="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name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YES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string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b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测试用例的名称，在测试报告中将作为标题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744">
                <a:tc>
                  <a:txBody>
                    <a:bodyPr/>
                    <a:lstStyle/>
                    <a:p>
                      <a:pPr fontAlgn="t"/>
                      <a:r>
                        <a:rPr lang="en-US" sz="2800" b="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variables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NO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list of dict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b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定义的全局变量，作用域为整个用例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551"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parameters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NO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list of </a:t>
                      </a:r>
                      <a:r>
                        <a:rPr lang="en-US" sz="2800" b="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dict</a:t>
                      </a:r>
                      <a:endParaRPr lang="en-US" sz="2800" b="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b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全局参数，用于实现数据化驱动，作用域为整个用例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2165"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request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NO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dict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request </a:t>
                      </a:r>
                      <a:r>
                        <a:rPr lang="zh-CN" altLang="en-US" sz="2800" b="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的公共参数，作用域为整个用例；常用参数包括 </a:t>
                      </a:r>
                      <a:r>
                        <a:rPr lang="en-US" sz="2800" b="0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base_url</a:t>
                      </a:r>
                      <a:r>
                        <a:rPr lang="en-US" sz="2800" b="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r>
                        <a:rPr lang="zh-CN" altLang="en-US" sz="2800" b="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和 </a:t>
                      </a:r>
                      <a:r>
                        <a:rPr lang="en-US" sz="2800" b="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headers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智慧医院的整体架构"/>
          <p:cNvSpPr txBox="1"/>
          <p:nvPr/>
        </p:nvSpPr>
        <p:spPr>
          <a:xfrm>
            <a:off x="11351224" y="1507759"/>
            <a:ext cx="1681551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6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skip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498132" y="4719765"/>
            <a:ext cx="11387733" cy="3323987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5400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+mn-ea"/>
              </a:rPr>
              <a:t>skip</a:t>
            </a:r>
            <a:r>
              <a:rPr kumimoji="0" lang="zh-CN" altLang="zh-CN" sz="5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+mn-ea"/>
              </a:rPr>
              <a:t>/</a:t>
            </a:r>
            <a:r>
              <a:rPr kumimoji="0" lang="zh-CN" altLang="zh-CN" sz="5400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+mn-ea"/>
              </a:rPr>
              <a:t>skipIf</a:t>
            </a:r>
            <a:r>
              <a:rPr kumimoji="0" lang="zh-CN" altLang="zh-CN" sz="5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+mn-ea"/>
              </a:rPr>
              <a:t>/</a:t>
            </a:r>
            <a:r>
              <a:rPr kumimoji="0" lang="zh-CN" altLang="zh-CN" sz="5400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+mn-ea"/>
              </a:rPr>
              <a:t>skipUnless</a:t>
            </a:r>
            <a:endParaRPr kumimoji="0" lang="en-US" altLang="zh-CN" sz="5400" b="0" i="0" u="none" strike="noStrike" cap="none" normalizeH="0" baseline="0" dirty="0">
              <a:ln>
                <a:noFill/>
              </a:ln>
              <a:solidFill>
                <a:srgbClr val="595959"/>
              </a:solidFill>
              <a:effectLst/>
              <a:latin typeface="+mn-ea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5400" dirty="0">
              <a:solidFill>
                <a:srgbClr val="595959"/>
              </a:solidFill>
              <a:latin typeface="+mn-ea"/>
            </a:endParaRP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400" dirty="0" err="1">
                <a:solidFill>
                  <a:srgbClr val="595959"/>
                </a:solidFill>
                <a:latin typeface="+mn-ea"/>
              </a:rPr>
              <a:t>skipUnless</a:t>
            </a:r>
            <a:r>
              <a:rPr lang="en-US" altLang="zh-CN" sz="5400" dirty="0">
                <a:solidFill>
                  <a:srgbClr val="595959"/>
                </a:solidFill>
                <a:latin typeface="+mn-ea"/>
              </a:rPr>
              <a:t>: ${</a:t>
            </a:r>
            <a:r>
              <a:rPr lang="en-US" altLang="zh-CN" sz="5400" dirty="0" err="1">
                <a:solidFill>
                  <a:srgbClr val="595959"/>
                </a:solidFill>
                <a:latin typeface="+mn-ea"/>
              </a:rPr>
              <a:t>skip_resource</a:t>
            </a:r>
            <a:r>
              <a:rPr lang="en-US" altLang="zh-CN" sz="5400" dirty="0">
                <a:solidFill>
                  <a:srgbClr val="595959"/>
                </a:solidFill>
                <a:latin typeface="+mn-ea"/>
              </a:rPr>
              <a:t>($Code)}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5400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+mn-ea"/>
              </a:rPr>
              <a:t> </a:t>
            </a:r>
            <a:endParaRPr kumimoji="0" lang="zh-CN" altLang="zh-CN" sz="1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目录"/>
          <p:cNvSpPr txBox="1"/>
          <p:nvPr/>
        </p:nvSpPr>
        <p:spPr>
          <a:xfrm>
            <a:off x="1244600" y="2127885"/>
            <a:ext cx="213360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1" name="01"/>
          <p:cNvSpPr txBox="1"/>
          <p:nvPr/>
        </p:nvSpPr>
        <p:spPr>
          <a:xfrm>
            <a:off x="1358900" y="5030130"/>
            <a:ext cx="995680" cy="1024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 defTabSz="825500">
              <a:defRPr sz="8000" b="1" i="1">
                <a:solidFill>
                  <a:srgbClr val="8091A4">
                    <a:alpha val="20000"/>
                  </a:srgbClr>
                </a:solidFill>
                <a:latin typeface="Helvetica" panose="020B0604020202030204"/>
                <a:ea typeface="Helvetica" panose="020B0604020202030204"/>
                <a:cs typeface="Helvetica" panose="020B0604020202030204"/>
                <a:sym typeface="Helvetica" panose="020B0604020202030204"/>
              </a:defRPr>
            </a:lvl1pPr>
          </a:lstStyle>
          <a:p>
            <a:r>
              <a:rPr sz="60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</a:p>
        </p:txBody>
      </p:sp>
      <p:sp>
        <p:nvSpPr>
          <p:cNvPr id="202" name="02"/>
          <p:cNvSpPr txBox="1"/>
          <p:nvPr/>
        </p:nvSpPr>
        <p:spPr>
          <a:xfrm>
            <a:off x="1358900" y="7045197"/>
            <a:ext cx="995680" cy="1024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 defTabSz="825500">
              <a:defRPr sz="8000" b="1" i="1">
                <a:solidFill>
                  <a:srgbClr val="8091A4">
                    <a:alpha val="20000"/>
                  </a:srgbClr>
                </a:solidFill>
                <a:latin typeface="Helvetica" panose="020B0604020202030204"/>
                <a:ea typeface="Helvetica" panose="020B0604020202030204"/>
                <a:cs typeface="Helvetica" panose="020B0604020202030204"/>
                <a:sym typeface="Helvetica" panose="020B0604020202030204"/>
              </a:defRPr>
            </a:lvl1pPr>
          </a:lstStyle>
          <a:p>
            <a:r>
              <a:rPr sz="6000" b="0" i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</a:p>
        </p:txBody>
      </p:sp>
      <p:sp>
        <p:nvSpPr>
          <p:cNvPr id="203" name="03"/>
          <p:cNvSpPr txBox="1"/>
          <p:nvPr/>
        </p:nvSpPr>
        <p:spPr>
          <a:xfrm>
            <a:off x="1358900" y="9060264"/>
            <a:ext cx="995680" cy="1024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 defTabSz="825500">
              <a:defRPr sz="8000" b="1" i="1">
                <a:solidFill>
                  <a:srgbClr val="8091A4">
                    <a:alpha val="20000"/>
                  </a:srgbClr>
                </a:solidFill>
                <a:latin typeface="Helvetica" panose="020B0604020202030204"/>
                <a:ea typeface="Helvetica" panose="020B0604020202030204"/>
                <a:cs typeface="Helvetica" panose="020B0604020202030204"/>
                <a:sym typeface="Helvetica" panose="020B0604020202030204"/>
              </a:defRPr>
            </a:lvl1pPr>
          </a:lstStyle>
          <a:p>
            <a:r>
              <a:rPr sz="60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</a:p>
        </p:txBody>
      </p:sp>
      <p:sp>
        <p:nvSpPr>
          <p:cNvPr id="204" name="04"/>
          <p:cNvSpPr txBox="1"/>
          <p:nvPr/>
        </p:nvSpPr>
        <p:spPr>
          <a:xfrm>
            <a:off x="1358900" y="11075330"/>
            <a:ext cx="995680" cy="1024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 defTabSz="825500">
              <a:defRPr sz="8000" b="1" i="1">
                <a:solidFill>
                  <a:srgbClr val="8091A4">
                    <a:alpha val="20000"/>
                  </a:srgbClr>
                </a:solidFill>
                <a:latin typeface="Helvetica" panose="020B0604020202030204"/>
                <a:ea typeface="Helvetica" panose="020B0604020202030204"/>
                <a:cs typeface="Helvetica" panose="020B0604020202030204"/>
                <a:sym typeface="Helvetica" panose="020B0604020202030204"/>
              </a:defRPr>
            </a:lvl1pPr>
          </a:lstStyle>
          <a:p>
            <a:r>
              <a:rPr sz="6000" b="0" i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</a:p>
        </p:txBody>
      </p:sp>
      <p:sp>
        <p:nvSpPr>
          <p:cNvPr id="205" name="目录标题-思源粗体40号"/>
          <p:cNvSpPr txBox="1"/>
          <p:nvPr/>
        </p:nvSpPr>
        <p:spPr>
          <a:xfrm>
            <a:off x="2950210" y="5029835"/>
            <a:ext cx="9032240" cy="8412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 defTabSz="825500">
              <a:defRPr sz="4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en-US" altLang="zh-CN" sz="4800" spc="300" dirty="0" err="1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</a:rPr>
              <a:t>gmc</a:t>
            </a:r>
            <a:r>
              <a:rPr lang="en-US" altLang="zh-CN" sz="4800" spc="300" dirty="0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</a:rPr>
              <a:t>-http-test</a:t>
            </a:r>
            <a:r>
              <a:rPr lang="zh-CN" altLang="en-US" sz="4800" spc="300" dirty="0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</a:p>
        </p:txBody>
      </p:sp>
      <p:sp>
        <p:nvSpPr>
          <p:cNvPr id="206" name="在此输入您的目录标题"/>
          <p:cNvSpPr txBox="1"/>
          <p:nvPr/>
        </p:nvSpPr>
        <p:spPr>
          <a:xfrm>
            <a:off x="2949575" y="7164705"/>
            <a:ext cx="7320915" cy="8401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 defTabSz="825500">
              <a:defRPr sz="4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zh-CN" altLang="en-US" sz="4800" spc="300" dirty="0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</a:rPr>
              <a:t>用例生成</a:t>
            </a:r>
          </a:p>
        </p:txBody>
      </p:sp>
      <p:sp>
        <p:nvSpPr>
          <p:cNvPr id="207" name="在此输入您的目录标题"/>
          <p:cNvSpPr txBox="1"/>
          <p:nvPr/>
        </p:nvSpPr>
        <p:spPr>
          <a:xfrm>
            <a:off x="2949575" y="9060180"/>
            <a:ext cx="7320915" cy="8401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 defTabSz="825500">
              <a:defRPr sz="4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zh-CN" altLang="en-US" sz="4800" spc="300" dirty="0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</a:rPr>
              <a:t>用例编写</a:t>
            </a:r>
          </a:p>
        </p:txBody>
      </p:sp>
      <p:sp>
        <p:nvSpPr>
          <p:cNvPr id="208" name="在此输入您的目录标题"/>
          <p:cNvSpPr txBox="1"/>
          <p:nvPr/>
        </p:nvSpPr>
        <p:spPr>
          <a:xfrm>
            <a:off x="2950210" y="11219815"/>
            <a:ext cx="7320280" cy="8401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 defTabSz="825500">
              <a:defRPr sz="4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endParaRPr lang="zh-CN" sz="4800" b="1" u="sng" spc="300" dirty="0">
              <a:solidFill>
                <a:srgbClr val="1807F9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在此输入您的目录标题"/>
          <p:cNvSpPr txBox="1"/>
          <p:nvPr/>
        </p:nvSpPr>
        <p:spPr>
          <a:xfrm>
            <a:off x="2949575" y="11099800"/>
            <a:ext cx="7320915" cy="8401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 defTabSz="825500">
              <a:defRPr sz="4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zh-CN" altLang="en-US" sz="4800" spc="300" dirty="0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</a:rPr>
              <a:t>用例嵌套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智慧医院的整体架构"/>
          <p:cNvSpPr txBox="1"/>
          <p:nvPr/>
        </p:nvSpPr>
        <p:spPr>
          <a:xfrm>
            <a:off x="5939490" y="2093844"/>
            <a:ext cx="12505026" cy="194925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6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setup_hooks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&amp; 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teardown_hooks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solidFill>
                <a:schemeClr val="bg2">
                  <a:lumMod val="10000"/>
                </a:schemeClr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806184" y="5382905"/>
            <a:ext cx="8771632" cy="249299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lvl="0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400" dirty="0">
                <a:solidFill>
                  <a:srgbClr val="595959"/>
                </a:solidFill>
                <a:latin typeface="+mn-ea"/>
              </a:rPr>
              <a:t>${</a:t>
            </a:r>
            <a:r>
              <a:rPr lang="en-US" altLang="zh-CN" sz="5400" dirty="0" err="1">
                <a:solidFill>
                  <a:srgbClr val="595959"/>
                </a:solidFill>
                <a:latin typeface="+mn-ea"/>
              </a:rPr>
              <a:t>sleep_time</a:t>
            </a:r>
            <a:r>
              <a:rPr lang="en-US" altLang="zh-CN" sz="5400" dirty="0">
                <a:solidFill>
                  <a:srgbClr val="595959"/>
                </a:solidFill>
                <a:latin typeface="+mn-ea"/>
              </a:rPr>
              <a:t>(80)}          </a:t>
            </a:r>
          </a:p>
          <a:p>
            <a:pPr lvl="0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400" dirty="0">
                <a:solidFill>
                  <a:srgbClr val="595959"/>
                </a:solidFill>
                <a:latin typeface="+mn-ea"/>
              </a:rPr>
              <a:t>    </a:t>
            </a:r>
          </a:p>
          <a:p>
            <a:pPr lvl="0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400" dirty="0">
                <a:solidFill>
                  <a:srgbClr val="595959"/>
                </a:solidFill>
                <a:latin typeface="+mn-ea"/>
              </a:rPr>
              <a:t>${</a:t>
            </a:r>
            <a:r>
              <a:rPr lang="en-US" altLang="zh-CN" sz="5400" dirty="0" err="1">
                <a:solidFill>
                  <a:srgbClr val="595959"/>
                </a:solidFill>
                <a:latin typeface="+mn-ea"/>
              </a:rPr>
              <a:t>create_wait_time</a:t>
            </a:r>
            <a:r>
              <a:rPr lang="en-US" altLang="zh-CN" sz="5400" dirty="0">
                <a:solidFill>
                  <a:srgbClr val="595959"/>
                </a:solidFill>
                <a:latin typeface="+mn-ea"/>
              </a:rPr>
              <a:t>($status)}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智慧医院的整体架构"/>
          <p:cNvSpPr txBox="1"/>
          <p:nvPr/>
        </p:nvSpPr>
        <p:spPr>
          <a:xfrm>
            <a:off x="10217103" y="2093844"/>
            <a:ext cx="3949800" cy="194925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6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数据库引用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solidFill>
                <a:schemeClr val="bg2">
                  <a:lumMod val="10000"/>
                </a:schemeClr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141848" y="4444787"/>
            <a:ext cx="21662982" cy="1354217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lvl="0"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 err="1">
                <a:solidFill>
                  <a:srgbClr val="595959"/>
                </a:solidFill>
                <a:latin typeface="+mn-ea"/>
              </a:rPr>
              <a:t>setup_hooks</a:t>
            </a:r>
            <a:r>
              <a:rPr lang="en-US" altLang="zh-CN" sz="4400" dirty="0">
                <a:solidFill>
                  <a:srgbClr val="595959"/>
                </a:solidFill>
                <a:latin typeface="+mn-ea"/>
              </a:rPr>
              <a:t>:</a:t>
            </a:r>
          </a:p>
          <a:p>
            <a:pPr lvl="0"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>
                <a:solidFill>
                  <a:srgbClr val="595959"/>
                </a:solidFill>
                <a:latin typeface="+mn-ea"/>
              </a:rPr>
              <a:t>          - ${</a:t>
            </a:r>
            <a:r>
              <a:rPr lang="en-US" altLang="zh-CN" sz="4400" dirty="0" err="1">
                <a:solidFill>
                  <a:srgbClr val="595959"/>
                </a:solidFill>
                <a:latin typeface="+mn-ea"/>
              </a:rPr>
              <a:t>gmc_run_mysql</a:t>
            </a:r>
            <a:r>
              <a:rPr lang="en-US" altLang="zh-CN" sz="4400" dirty="0">
                <a:solidFill>
                  <a:srgbClr val="595959"/>
                </a:solidFill>
                <a:latin typeface="+mn-ea"/>
              </a:rPr>
              <a:t>(</a:t>
            </a:r>
            <a:r>
              <a:rPr lang="en-US" altLang="zh-CN" sz="4400" dirty="0" err="1">
                <a:solidFill>
                  <a:srgbClr val="595959"/>
                </a:solidFill>
                <a:latin typeface="+mn-ea"/>
              </a:rPr>
              <a:t>patient_info</a:t>
            </a:r>
            <a:r>
              <a:rPr lang="en-US" altLang="zh-CN" sz="4400" dirty="0">
                <a:solidFill>
                  <a:srgbClr val="595959"/>
                </a:solidFill>
                <a:latin typeface="+mn-ea"/>
              </a:rPr>
              <a:t>, </a:t>
            </a:r>
            <a:r>
              <a:rPr lang="en-US" altLang="zh-CN" sz="4400" dirty="0" err="1">
                <a:solidFill>
                  <a:srgbClr val="595959"/>
                </a:solidFill>
                <a:latin typeface="+mn-ea"/>
              </a:rPr>
              <a:t>inhospital_register</a:t>
            </a:r>
            <a:r>
              <a:rPr lang="en-US" altLang="zh-CN" sz="4400" dirty="0">
                <a:solidFill>
                  <a:srgbClr val="595959"/>
                </a:solidFill>
                <a:latin typeface="+mn-ea"/>
              </a:rPr>
              <a:t>, </a:t>
            </a:r>
            <a:r>
              <a:rPr lang="en-US" altLang="zh-CN" sz="4400" dirty="0" err="1">
                <a:solidFill>
                  <a:srgbClr val="595959"/>
                </a:solidFill>
                <a:latin typeface="+mn-ea"/>
              </a:rPr>
              <a:t>add_bed</a:t>
            </a:r>
            <a:r>
              <a:rPr lang="en-US" altLang="zh-CN" sz="4400" dirty="0">
                <a:solidFill>
                  <a:srgbClr val="595959"/>
                </a:solidFill>
                <a:latin typeface="+mn-ea"/>
              </a:rPr>
              <a:t>, </a:t>
            </a:r>
            <a:r>
              <a:rPr lang="en-US" altLang="zh-CN" sz="4400" dirty="0" err="1">
                <a:solidFill>
                  <a:srgbClr val="595959"/>
                </a:solidFill>
                <a:latin typeface="+mn-ea"/>
              </a:rPr>
              <a:t>patient_add_bed</a:t>
            </a:r>
            <a:r>
              <a:rPr lang="en-US" altLang="zh-CN" sz="4400" dirty="0">
                <a:solidFill>
                  <a:srgbClr val="595959"/>
                </a:solidFill>
                <a:latin typeface="+mn-ea"/>
              </a:rPr>
              <a:t>)}</a:t>
            </a:r>
          </a:p>
        </p:txBody>
      </p:sp>
      <p:sp>
        <p:nvSpPr>
          <p:cNvPr id="6" name="矩形 5"/>
          <p:cNvSpPr/>
          <p:nvPr/>
        </p:nvSpPr>
        <p:spPr>
          <a:xfrm>
            <a:off x="1141847" y="8285419"/>
            <a:ext cx="1615223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400" dirty="0"/>
              <a:t>eq:</a:t>
            </a:r>
          </a:p>
          <a:p>
            <a:pPr algn="l"/>
            <a:r>
              <a:rPr lang="en-US" altLang="zh-CN" sz="4400" dirty="0"/>
              <a:t>-   ${</a:t>
            </a:r>
            <a:r>
              <a:rPr lang="en-US" altLang="zh-CN" sz="4400" dirty="0" err="1"/>
              <a:t>get_sql_result</a:t>
            </a:r>
            <a:r>
              <a:rPr lang="en-US" altLang="zh-CN" sz="4400" dirty="0"/>
              <a:t>(</a:t>
            </a:r>
            <a:r>
              <a:rPr lang="en-US" altLang="zh-CN" sz="4400" dirty="0" err="1"/>
              <a:t>search_inhospital_patient_bed</a:t>
            </a:r>
            <a:r>
              <a:rPr lang="en-US" altLang="zh-CN" sz="4400" dirty="0"/>
              <a:t>)}</a:t>
            </a:r>
          </a:p>
          <a:p>
            <a:pPr algn="l"/>
            <a:r>
              <a:rPr lang="en-US" altLang="zh-CN" sz="4400" dirty="0"/>
              <a:t>-   True</a:t>
            </a:r>
            <a:endParaRPr lang="zh-CN" altLang="en-US" sz="4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6595612-F668-40E3-94B6-6CDFEFC0D11D}"/>
              </a:ext>
            </a:extLst>
          </p:cNvPr>
          <p:cNvSpPr/>
          <p:nvPr/>
        </p:nvSpPr>
        <p:spPr>
          <a:xfrm>
            <a:off x="9217966" y="11934736"/>
            <a:ext cx="1219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3600" dirty="0">
                <a:solidFill>
                  <a:srgbClr val="008CFF"/>
                </a:solidFill>
                <a:latin typeface="PingFang SC"/>
              </a:rPr>
              <a:t>使用</a:t>
            </a:r>
            <a:r>
              <a:rPr lang="en-US" altLang="zh-CN" sz="3600" dirty="0">
                <a:solidFill>
                  <a:srgbClr val="008CFF"/>
                </a:solidFill>
                <a:latin typeface="PingFang SC"/>
              </a:rPr>
              <a:t>SQL</a:t>
            </a:r>
            <a:r>
              <a:rPr lang="zh-CN" altLang="en-US" sz="3600" dirty="0">
                <a:solidFill>
                  <a:srgbClr val="008CFF"/>
                </a:solidFill>
                <a:latin typeface="PingFang SC"/>
              </a:rPr>
              <a:t>最大的好处就是灵活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智慧医院的整体架构"/>
          <p:cNvSpPr txBox="1"/>
          <p:nvPr/>
        </p:nvSpPr>
        <p:spPr>
          <a:xfrm>
            <a:off x="11076310" y="1507759"/>
            <a:ext cx="2231380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6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times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0787769" y="5017361"/>
            <a:ext cx="2808461" cy="1661993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lvl="0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400" dirty="0">
                <a:solidFill>
                  <a:srgbClr val="595959"/>
                </a:solidFill>
                <a:latin typeface="+mn-ea"/>
              </a:rPr>
              <a:t>times:	   3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5400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+mn-ea"/>
              </a:rPr>
              <a:t> </a:t>
            </a:r>
            <a:endParaRPr kumimoji="0" lang="zh-CN" altLang="zh-CN" sz="1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智慧医院的整体架构"/>
          <p:cNvSpPr txBox="1"/>
          <p:nvPr/>
        </p:nvSpPr>
        <p:spPr>
          <a:xfrm>
            <a:off x="10608232" y="1507759"/>
            <a:ext cx="3167534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6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validate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10100" y="3409950"/>
          <a:ext cx="15354301" cy="8972551"/>
        </p:xfrm>
        <a:graphic>
          <a:graphicData uri="http://schemas.openxmlformats.org/drawingml/2006/table">
            <a:tbl>
              <a:tblPr/>
              <a:tblGrid>
                <a:gridCol w="2798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8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8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02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96080"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+mn-lt"/>
                        </a:rPr>
                        <a:t>No.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+mn-lt"/>
                        </a:rPr>
                        <a:t>Comparator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+mn-lt"/>
                        </a:rPr>
                        <a:t>Description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+mn-lt"/>
                        </a:rPr>
                        <a:t>A(check), B(expect)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6080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800" b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+mn-lt"/>
                        </a:rPr>
                        <a:t>eq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+mn-lt"/>
                        </a:rPr>
                        <a:t>value is equal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+mn-lt"/>
                        </a:rPr>
                        <a:t>A == B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170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800" b="0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+mn-lt"/>
                        </a:rPr>
                        <a:t>lt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+mn-lt"/>
                        </a:rPr>
                        <a:t>less than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+mn-lt"/>
                        </a:rPr>
                        <a:t>A &lt; B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6685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800" b="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+mn-lt"/>
                        </a:rPr>
                        <a:t>le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 dirty="0">
                          <a:effectLst/>
                          <a:latin typeface="+mn-lt"/>
                        </a:rPr>
                        <a:t>less than or equals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 dirty="0">
                          <a:effectLst/>
                          <a:latin typeface="+mn-lt"/>
                        </a:rPr>
                        <a:t>A &lt;=B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6080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800" b="0"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+mn-lt"/>
                        </a:rPr>
                        <a:t>gt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+mn-lt"/>
                        </a:rPr>
                        <a:t>greater than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+mn-lt"/>
                        </a:rPr>
                        <a:t>A &gt;B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06148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800" b="0"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+mn-lt"/>
                        </a:rPr>
                        <a:t>ge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+mn-lt"/>
                        </a:rPr>
                        <a:t>greater than or equals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+mn-lt"/>
                        </a:rPr>
                        <a:t>A &gt;=B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6080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800" b="0"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+mn-lt"/>
                        </a:rPr>
                        <a:t>ne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+mn-lt"/>
                        </a:rPr>
                        <a:t>not equals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 dirty="0">
                          <a:effectLst/>
                          <a:latin typeface="+mn-lt"/>
                        </a:rPr>
                        <a:t>A != B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6080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800" b="0"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+mn-lt"/>
                        </a:rPr>
                        <a:t>str_eq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+mn-lt"/>
                        </a:rPr>
                        <a:t>string equals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+mn-lt"/>
                        </a:rPr>
                        <a:t>str(A) == str(B)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06148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800" b="0"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+mn-lt"/>
                        </a:rPr>
                        <a:t>len_eq, count_eq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>
                          <a:effectLst/>
                          <a:latin typeface="+mn-lt"/>
                        </a:rPr>
                        <a:t>length or count equals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0" dirty="0" err="1">
                          <a:effectLst/>
                          <a:latin typeface="+mn-lt"/>
                        </a:rPr>
                        <a:t>len</a:t>
                      </a:r>
                      <a:r>
                        <a:rPr lang="en-US" sz="2800" b="0" dirty="0">
                          <a:effectLst/>
                          <a:latin typeface="+mn-lt"/>
                        </a:rPr>
                        <a:t>(A) == B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智慧医院的整体架构"/>
          <p:cNvSpPr txBox="1"/>
          <p:nvPr/>
        </p:nvSpPr>
        <p:spPr>
          <a:xfrm>
            <a:off x="10789373" y="1507759"/>
            <a:ext cx="280525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6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extract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230848" y="3949512"/>
            <a:ext cx="12965088" cy="3323987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lvl="0"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400" dirty="0" err="1">
                <a:solidFill>
                  <a:srgbClr val="595959"/>
                </a:solidFill>
                <a:latin typeface="+mn-ea"/>
              </a:rPr>
              <a:t>nurse_id</a:t>
            </a:r>
            <a:r>
              <a:rPr lang="en-US" altLang="zh-CN" sz="5400" dirty="0">
                <a:solidFill>
                  <a:srgbClr val="595959"/>
                </a:solidFill>
                <a:latin typeface="+mn-ea"/>
              </a:rPr>
              <a:t>: content.body.0.userId</a:t>
            </a:r>
          </a:p>
          <a:p>
            <a:pPr lvl="0" algn="l" defTabSz="914400" eaLnBrk="0" fontAlgn="base">
              <a:spcBef>
                <a:spcPct val="0"/>
              </a:spcBef>
              <a:spcAft>
                <a:spcPct val="0"/>
              </a:spcAft>
            </a:pPr>
            <a:endParaRPr lang="en-US" altLang="zh-CN" sz="5400" dirty="0">
              <a:solidFill>
                <a:srgbClr val="595959"/>
              </a:solidFill>
              <a:latin typeface="+mn-ea"/>
            </a:endParaRPr>
          </a:p>
          <a:p>
            <a:pPr lvl="0"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400" dirty="0" err="1">
                <a:solidFill>
                  <a:srgbClr val="595959"/>
                </a:solidFill>
                <a:latin typeface="+mn-ea"/>
              </a:rPr>
              <a:t>patientName</a:t>
            </a:r>
            <a:r>
              <a:rPr lang="en-US" altLang="zh-CN" sz="5400" dirty="0">
                <a:solidFill>
                  <a:srgbClr val="595959"/>
                </a:solidFill>
                <a:latin typeface="+mn-ea"/>
              </a:rPr>
              <a:t>: content.body.0.patientName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5400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+mn-ea"/>
              </a:rPr>
              <a:t> </a:t>
            </a:r>
            <a:endParaRPr kumimoji="0" lang="zh-CN" altLang="zh-CN" sz="1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416788" y="6627168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pc="3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参数关联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智慧医院的整体架构"/>
          <p:cNvSpPr txBox="1"/>
          <p:nvPr/>
        </p:nvSpPr>
        <p:spPr>
          <a:xfrm>
            <a:off x="10601820" y="1507759"/>
            <a:ext cx="3180359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6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参数关联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275315" y="2974944"/>
            <a:ext cx="13478049" cy="984885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285750" lvl="0" indent="-285750" algn="l" eaLnBrk="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zh-CN" altLang="zh-CN" sz="3200" dirty="0">
                <a:solidFill>
                  <a:srgbClr val="CC7832"/>
                </a:solidFill>
                <a:latin typeface="Arial Unicode MS"/>
                <a:ea typeface="JetBrains Mono"/>
              </a:rPr>
              <a:t>test</a:t>
            </a: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:</a:t>
            </a:r>
            <a:b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        </a:t>
            </a:r>
            <a:r>
              <a:rPr lang="zh-CN" altLang="zh-CN" sz="3200" dirty="0">
                <a:solidFill>
                  <a:srgbClr val="CC7832"/>
                </a:solidFill>
                <a:latin typeface="Arial Unicode MS"/>
                <a:ea typeface="JetBrains Mono"/>
              </a:rPr>
              <a:t>name</a:t>
            </a: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: </a:t>
            </a:r>
            <a:r>
              <a:rPr lang="zh-CN" altLang="zh-CN" sz="3200" dirty="0">
                <a:solidFill>
                  <a:srgbClr val="A9B7C6"/>
                </a:solidFill>
                <a:latin typeface="宋体" pitchFamily="2" charset="-122"/>
                <a:ea typeface="宋体" pitchFamily="2" charset="-122"/>
              </a:rPr>
              <a:t>查询用户信息</a:t>
            </a:r>
            <a:br>
              <a:rPr lang="zh-CN" altLang="zh-CN" sz="3200" dirty="0">
                <a:solidFill>
                  <a:srgbClr val="A9B7C6"/>
                </a:solidFill>
                <a:latin typeface="宋体" pitchFamily="2" charset="-122"/>
                <a:ea typeface="宋体" pitchFamily="2" charset="-122"/>
              </a:rPr>
            </a:b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 </a:t>
            </a:r>
            <a:r>
              <a:rPr lang="en-US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       </a:t>
            </a:r>
            <a:r>
              <a:rPr lang="zh-CN" altLang="zh-CN" sz="3200" dirty="0">
                <a:solidFill>
                  <a:srgbClr val="CC7832"/>
                </a:solidFill>
                <a:latin typeface="Arial Unicode MS"/>
                <a:ea typeface="JetBrains Mono"/>
              </a:rPr>
              <a:t>request</a:t>
            </a:r>
            <a:r>
              <a:rPr lang="en-US" altLang="zh-CN" sz="3200" dirty="0">
                <a:solidFill>
                  <a:schemeClr val="bg1"/>
                </a:solidFill>
                <a:latin typeface="Arial Unicode MS"/>
                <a:ea typeface="JetBrains Mono"/>
              </a:rPr>
              <a:t>:  </a:t>
            </a:r>
            <a:r>
              <a:rPr lang="en-US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        </a:t>
            </a: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 </a:t>
            </a:r>
            <a:endParaRPr lang="en-US" altLang="zh-CN" sz="3200" dirty="0">
              <a:solidFill>
                <a:srgbClr val="A9B7C6"/>
              </a:solidFill>
              <a:latin typeface="Arial Unicode MS"/>
              <a:ea typeface="JetBrains Mono"/>
            </a:endParaRPr>
          </a:p>
          <a:p>
            <a:pPr lvl="0" algn="l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	     </a:t>
            </a:r>
            <a:r>
              <a:rPr lang="zh-CN" altLang="zh-CN" sz="3200" dirty="0">
                <a:solidFill>
                  <a:srgbClr val="CC7832"/>
                </a:solidFill>
                <a:latin typeface="Arial Unicode MS"/>
                <a:ea typeface="JetBrains Mono"/>
              </a:rPr>
              <a:t>json</a:t>
            </a: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:</a:t>
            </a:r>
            <a:b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                </a:t>
            </a:r>
            <a:r>
              <a:rPr lang="en-US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            </a:t>
            </a:r>
            <a:r>
              <a:rPr lang="zh-CN" altLang="zh-CN" sz="3200" dirty="0">
                <a:solidFill>
                  <a:srgbClr val="CC7832"/>
                </a:solidFill>
                <a:latin typeface="Arial Unicode MS"/>
                <a:ea typeface="JetBrains Mono"/>
              </a:rPr>
              <a:t>cardNo</a:t>
            </a: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: $cardNo</a:t>
            </a:r>
            <a:b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                </a:t>
            </a:r>
            <a:r>
              <a:rPr lang="en-US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            </a:t>
            </a:r>
            <a:r>
              <a:rPr lang="zh-CN" altLang="zh-CN" sz="3200" dirty="0">
                <a:solidFill>
                  <a:srgbClr val="CC7832"/>
                </a:solidFill>
                <a:latin typeface="Arial Unicode MS"/>
                <a:ea typeface="JetBrains Mono"/>
              </a:rPr>
              <a:t>cardType</a:t>
            </a: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: $cardType</a:t>
            </a:r>
            <a:b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                </a:t>
            </a:r>
            <a:r>
              <a:rPr lang="en-US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            </a:t>
            </a:r>
            <a:r>
              <a:rPr lang="zh-CN" altLang="zh-CN" sz="3200" dirty="0">
                <a:solidFill>
                  <a:srgbClr val="CC7832"/>
                </a:solidFill>
                <a:latin typeface="Arial Unicode MS"/>
                <a:ea typeface="JetBrains Mono"/>
              </a:rPr>
              <a:t>orgId</a:t>
            </a: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: $orgId</a:t>
            </a:r>
            <a:b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            </a:t>
            </a:r>
            <a:r>
              <a:rPr lang="en-US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  </a:t>
            </a:r>
            <a:r>
              <a:rPr lang="zh-CN" altLang="zh-CN" sz="3200" dirty="0">
                <a:solidFill>
                  <a:srgbClr val="CC7832"/>
                </a:solidFill>
                <a:latin typeface="Arial Unicode MS"/>
                <a:ea typeface="JetBrains Mono"/>
              </a:rPr>
              <a:t>method</a:t>
            </a: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: POST</a:t>
            </a:r>
            <a:b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            </a:t>
            </a:r>
            <a:r>
              <a:rPr lang="en-US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  </a:t>
            </a:r>
            <a:r>
              <a:rPr lang="zh-CN" altLang="zh-CN" sz="3200" dirty="0">
                <a:solidFill>
                  <a:srgbClr val="CC7832"/>
                </a:solidFill>
                <a:latin typeface="Arial Unicode MS"/>
                <a:ea typeface="JetBrains Mono"/>
              </a:rPr>
              <a:t>url</a:t>
            </a: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: /app-patient-manage/register/queryForCommonByVoucherNo</a:t>
            </a:r>
            <a:b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        </a:t>
            </a:r>
            <a:r>
              <a:rPr lang="en-US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      </a:t>
            </a:r>
            <a:r>
              <a:rPr lang="zh-CN" altLang="zh-CN" sz="3200" dirty="0">
                <a:solidFill>
                  <a:srgbClr val="CC7832"/>
                </a:solidFill>
                <a:latin typeface="Arial Unicode MS"/>
                <a:ea typeface="JetBrains Mono"/>
              </a:rPr>
              <a:t>extract</a:t>
            </a: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:</a:t>
            </a:r>
            <a:b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zh-CN" altLang="zh-CN" sz="3200" dirty="0">
                <a:solidFill>
                  <a:srgbClr val="FD9A34"/>
                </a:solidFill>
                <a:latin typeface="Arial Unicode MS"/>
                <a:ea typeface="JetBrains Mono"/>
              </a:rPr>
              <a:t>        </a:t>
            </a:r>
            <a:r>
              <a:rPr lang="en-US" altLang="zh-CN" sz="3200" dirty="0">
                <a:solidFill>
                  <a:srgbClr val="FD9A34"/>
                </a:solidFill>
                <a:latin typeface="Arial Unicode MS"/>
                <a:ea typeface="JetBrains Mono"/>
              </a:rPr>
              <a:t>            </a:t>
            </a:r>
            <a:r>
              <a:rPr lang="zh-CN" altLang="zh-CN" sz="3200" dirty="0">
                <a:solidFill>
                  <a:srgbClr val="FD9A34"/>
                </a:solidFill>
                <a:latin typeface="Arial Unicode MS"/>
                <a:ea typeface="JetBrains Mono"/>
              </a:rPr>
              <a:t>- costTypeCode</a:t>
            </a:r>
            <a:r>
              <a:rPr lang="zh-CN" altLang="zh-CN" sz="3200" dirty="0">
                <a:solidFill>
                  <a:schemeClr val="bg1"/>
                </a:solidFill>
                <a:latin typeface="Arial Unicode MS"/>
                <a:ea typeface="JetBrains Mono"/>
              </a:rPr>
              <a:t>: </a:t>
            </a:r>
            <a:r>
              <a:rPr lang="zh-CN" altLang="zh-CN" sz="3200" dirty="0">
                <a:solidFill>
                  <a:srgbClr val="C00000"/>
                </a:solidFill>
                <a:latin typeface="Arial Unicode MS"/>
                <a:ea typeface="JetBrains Mono"/>
              </a:rPr>
              <a:t>content.body.0.costTypeCode</a:t>
            </a:r>
            <a:br>
              <a:rPr lang="zh-CN" altLang="zh-CN" sz="3200" dirty="0">
                <a:solidFill>
                  <a:srgbClr val="C00000"/>
                </a:solidFill>
                <a:latin typeface="Arial Unicode MS"/>
                <a:ea typeface="JetBrains Mono"/>
              </a:rPr>
            </a:br>
            <a:br>
              <a:rPr lang="zh-CN" altLang="zh-CN" sz="3200" dirty="0">
                <a:solidFill>
                  <a:srgbClr val="C00000"/>
                </a:solidFill>
                <a:latin typeface="Arial Unicode MS"/>
                <a:ea typeface="JetBrains Mono"/>
              </a:rPr>
            </a:br>
            <a:b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-   </a:t>
            </a:r>
            <a:r>
              <a:rPr lang="zh-CN" altLang="zh-CN" sz="3200" dirty="0">
                <a:solidFill>
                  <a:srgbClr val="CC7832"/>
                </a:solidFill>
                <a:latin typeface="Arial Unicode MS"/>
                <a:ea typeface="JetBrains Mono"/>
              </a:rPr>
              <a:t>test</a:t>
            </a: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:</a:t>
            </a:r>
            <a:b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en-US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             </a:t>
            </a:r>
            <a:r>
              <a:rPr lang="zh-CN" altLang="zh-CN" sz="3200" dirty="0">
                <a:solidFill>
                  <a:srgbClr val="CC7832"/>
                </a:solidFill>
                <a:latin typeface="Arial Unicode MS"/>
                <a:ea typeface="JetBrains Mono"/>
              </a:rPr>
              <a:t>name</a:t>
            </a: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: </a:t>
            </a:r>
            <a:r>
              <a:rPr lang="zh-CN" altLang="zh-CN" sz="3200" dirty="0">
                <a:solidFill>
                  <a:srgbClr val="A9B7C6"/>
                </a:solidFill>
                <a:latin typeface="宋体" pitchFamily="2" charset="-122"/>
                <a:ea typeface="宋体" pitchFamily="2" charset="-122"/>
              </a:rPr>
              <a:t>查询是否为医保</a:t>
            </a:r>
            <a:br>
              <a:rPr lang="zh-CN" altLang="zh-CN" sz="3200" dirty="0">
                <a:solidFill>
                  <a:srgbClr val="A9B7C6"/>
                </a:solidFill>
                <a:latin typeface="宋体" pitchFamily="2" charset="-122"/>
                <a:ea typeface="宋体" pitchFamily="2" charset="-122"/>
              </a:rPr>
            </a:br>
            <a:r>
              <a:rPr lang="en-US" altLang="zh-CN" sz="3200" dirty="0">
                <a:solidFill>
                  <a:srgbClr val="A9B7C6"/>
                </a:solidFill>
                <a:latin typeface="宋体" pitchFamily="2" charset="-122"/>
                <a:ea typeface="宋体" pitchFamily="2" charset="-122"/>
              </a:rPr>
              <a:t>       </a:t>
            </a:r>
            <a:r>
              <a:rPr lang="zh-CN" altLang="zh-CN" sz="3200" dirty="0">
                <a:solidFill>
                  <a:srgbClr val="CC7832"/>
                </a:solidFill>
                <a:latin typeface="Arial Unicode MS"/>
                <a:ea typeface="JetBrains Mono"/>
              </a:rPr>
              <a:t>request</a:t>
            </a: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:</a:t>
            </a:r>
            <a:b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            </a:t>
            </a:r>
            <a:r>
              <a:rPr lang="en-US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       </a:t>
            </a:r>
            <a:r>
              <a:rPr lang="zh-CN" altLang="zh-CN" sz="3200" dirty="0">
                <a:solidFill>
                  <a:srgbClr val="CC7832"/>
                </a:solidFill>
                <a:latin typeface="Arial Unicode MS"/>
                <a:ea typeface="JetBrains Mono"/>
              </a:rPr>
              <a:t>json</a:t>
            </a: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:</a:t>
            </a:r>
            <a:b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                </a:t>
            </a:r>
            <a:r>
              <a:rPr lang="en-US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          </a:t>
            </a:r>
            <a:r>
              <a:rPr lang="zh-CN" altLang="zh-CN" sz="3200" dirty="0">
                <a:solidFill>
                  <a:srgbClr val="FD9A34"/>
                </a:solidFill>
                <a:latin typeface="Arial Unicode MS"/>
                <a:ea typeface="JetBrains Mono"/>
              </a:rPr>
              <a:t>code</a:t>
            </a: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: </a:t>
            </a:r>
            <a:r>
              <a:rPr lang="zh-CN" altLang="zh-CN" sz="3200" dirty="0">
                <a:solidFill>
                  <a:srgbClr val="C00000"/>
                </a:solidFill>
                <a:latin typeface="Arial Unicode MS"/>
                <a:ea typeface="JetBrains Mono"/>
              </a:rPr>
              <a:t>$costTypeCode</a:t>
            </a:r>
            <a:b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            </a:t>
            </a:r>
            <a:r>
              <a:rPr lang="zh-CN" altLang="zh-CN" sz="3200" dirty="0">
                <a:solidFill>
                  <a:srgbClr val="CC7832"/>
                </a:solidFill>
                <a:latin typeface="Arial Unicode MS"/>
                <a:ea typeface="JetBrains Mono"/>
              </a:rPr>
              <a:t>method</a:t>
            </a: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: POST</a:t>
            </a:r>
            <a:b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            </a:t>
            </a:r>
            <a:r>
              <a:rPr lang="zh-CN" altLang="zh-CN" sz="3200" dirty="0">
                <a:solidFill>
                  <a:srgbClr val="CC7832"/>
                </a:solidFill>
                <a:latin typeface="Arial Unicode MS"/>
                <a:ea typeface="JetBrains Mono"/>
              </a:rPr>
              <a:t>url</a:t>
            </a:r>
            <a:r>
              <a:rPr lang="zh-CN" altLang="zh-CN" sz="3200" dirty="0">
                <a:solidFill>
                  <a:srgbClr val="A9B7C6"/>
                </a:solidFill>
                <a:latin typeface="Arial Unicode MS"/>
                <a:ea typeface="JetBrains Mono"/>
              </a:rPr>
              <a:t>: /app-sys-manage/cost/nature/isMedicareByCode</a:t>
            </a:r>
            <a:endParaRPr lang="zh-CN" altLang="zh-CN" sz="6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416788" y="6627168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pc="3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参数关联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12708794" y="8634409"/>
            <a:ext cx="1603553" cy="26438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4138418" cy="11655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50000"/>
              </a:lnSpc>
            </a:pPr>
            <a:endParaRPr lang="en-US" altLang="zh-CN" sz="6600" b="1" spc="60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charset="-122"/>
              <a:cs typeface="Calibri Light" panose="020F0302020204030204" pitchFamily="34" charset="0"/>
            </a:endParaRPr>
          </a:p>
          <a:p>
            <a:pPr>
              <a:lnSpc>
                <a:spcPct val="50000"/>
              </a:lnSpc>
            </a:pPr>
            <a:r>
              <a:rPr lang="en-US" altLang="zh-CN" sz="6600" b="1" spc="6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charset="-122"/>
                <a:cs typeface="Calibri Light" panose="020F0302020204030204" pitchFamily="34" charset="0"/>
              </a:rPr>
              <a:t>THREE</a:t>
            </a:r>
            <a:endParaRPr lang="zh-CN" altLang="en-US" sz="6600" b="1" spc="60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charset="-122"/>
              <a:cs typeface="Calibri Light" panose="020F0302020204030204" pitchFamily="34" charset="0"/>
            </a:endParaRPr>
          </a:p>
        </p:txBody>
      </p:sp>
      <p:sp>
        <p:nvSpPr>
          <p:cNvPr id="15" name="目录标题-思源粗体40号"/>
          <p:cNvSpPr txBox="1"/>
          <p:nvPr/>
        </p:nvSpPr>
        <p:spPr>
          <a:xfrm>
            <a:off x="9296400" y="5534541"/>
            <a:ext cx="8096250" cy="1456809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50800" tIns="50800" rIns="50800" bIns="50800">
            <a:spAutoFit/>
          </a:bodyPr>
          <a:lstStyle>
            <a:lvl1pPr algn="l" defTabSz="825500">
              <a:defRPr sz="4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zh-CN" altLang="en-US" sz="8800" b="1" spc="300" dirty="0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</a:rPr>
              <a:t>用 例 嵌 套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智慧医院的整体架构"/>
          <p:cNvSpPr txBox="1"/>
          <p:nvPr/>
        </p:nvSpPr>
        <p:spPr>
          <a:xfrm>
            <a:off x="10740968" y="812021"/>
            <a:ext cx="3180359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6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用例嵌套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275315" y="7437704"/>
            <a:ext cx="288541" cy="92333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285750" lvl="0" indent="-285750" algn="l" eaLnBrk="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zh-CN" altLang="zh-CN" sz="6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416788" y="6627168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pc="3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参数关联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311" y="2576209"/>
            <a:ext cx="12465723" cy="97229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745766" y="3683368"/>
            <a:ext cx="3146286" cy="11868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有序</a:t>
            </a:r>
          </a:p>
        </p:txBody>
      </p:sp>
      <p:sp>
        <p:nvSpPr>
          <p:cNvPr id="8" name="矩形 7"/>
          <p:cNvSpPr/>
          <p:nvPr/>
        </p:nvSpPr>
        <p:spPr>
          <a:xfrm>
            <a:off x="17745766" y="10057664"/>
            <a:ext cx="3146286" cy="11868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无序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智慧医院的整体架构"/>
          <p:cNvSpPr txBox="1"/>
          <p:nvPr/>
        </p:nvSpPr>
        <p:spPr>
          <a:xfrm>
            <a:off x="10740967" y="812021"/>
            <a:ext cx="3180359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6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运行顺序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275315" y="7437704"/>
            <a:ext cx="288541" cy="92333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285750" lvl="0" indent="-285750" algn="l" eaLnBrk="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zh-CN" altLang="zh-CN" sz="6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416788" y="6627168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pc="3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参数关联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107" y="2397102"/>
            <a:ext cx="12886439" cy="10801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智慧医院的整体架构"/>
          <p:cNvSpPr txBox="1"/>
          <p:nvPr/>
        </p:nvSpPr>
        <p:spPr>
          <a:xfrm>
            <a:off x="11125688" y="812021"/>
            <a:ext cx="241091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6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优先级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275315" y="7437704"/>
            <a:ext cx="288541" cy="92333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285750" lvl="0" indent="-285750" algn="l" eaLnBrk="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zh-CN" altLang="zh-CN" sz="6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416788" y="6627168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pc="3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参数关联</a:t>
            </a:r>
          </a:p>
        </p:txBody>
      </p:sp>
      <p:sp>
        <p:nvSpPr>
          <p:cNvPr id="3" name="矩形 2"/>
          <p:cNvSpPr/>
          <p:nvPr/>
        </p:nvSpPr>
        <p:spPr>
          <a:xfrm>
            <a:off x="1967947" y="3626346"/>
            <a:ext cx="2115047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l"/>
            <a:endParaRPr lang="en-US" altLang="zh-CN" sz="4400" dirty="0">
              <a:solidFill>
                <a:srgbClr val="595959"/>
              </a:solidFill>
              <a:latin typeface="+mn-ea"/>
            </a:endParaRPr>
          </a:p>
          <a:p>
            <a:pPr lvl="1" algn="l"/>
            <a:r>
              <a:rPr lang="en-US" altLang="zh-CN" sz="4400" dirty="0">
                <a:solidFill>
                  <a:srgbClr val="595959"/>
                </a:solidFill>
                <a:latin typeface="+mn-ea"/>
              </a:rPr>
              <a:t>1.    </a:t>
            </a:r>
            <a:r>
              <a:rPr lang="en-US" altLang="zh-CN" sz="4400" dirty="0" err="1">
                <a:solidFill>
                  <a:srgbClr val="595959"/>
                </a:solidFill>
                <a:latin typeface="+mn-ea"/>
              </a:rPr>
              <a:t>base_url</a:t>
            </a:r>
            <a:endParaRPr lang="en-US" altLang="zh-CN" sz="4400" dirty="0">
              <a:solidFill>
                <a:srgbClr val="595959"/>
              </a:solidFill>
              <a:latin typeface="+mn-ea"/>
            </a:endParaRPr>
          </a:p>
          <a:p>
            <a:pPr lvl="1" algn="l"/>
            <a:endParaRPr lang="en-US" altLang="zh-CN" sz="4400" dirty="0">
              <a:solidFill>
                <a:srgbClr val="595959"/>
              </a:solidFill>
              <a:latin typeface="+mn-ea"/>
            </a:endParaRPr>
          </a:p>
          <a:p>
            <a:pPr lvl="1" algn="l"/>
            <a:r>
              <a:rPr lang="en-US" altLang="zh-CN" sz="4400" dirty="0">
                <a:solidFill>
                  <a:srgbClr val="595959"/>
                </a:solidFill>
                <a:latin typeface="+mn-ea"/>
              </a:rPr>
              <a:t>testcase test &gt; testcase config &gt; </a:t>
            </a:r>
            <a:r>
              <a:rPr lang="en-US" altLang="zh-CN" sz="4400" dirty="0" err="1">
                <a:solidFill>
                  <a:srgbClr val="595959"/>
                </a:solidFill>
                <a:latin typeface="+mn-ea"/>
              </a:rPr>
              <a:t>testsuite</a:t>
            </a:r>
            <a:r>
              <a:rPr lang="en-US" altLang="zh-CN" sz="4400" dirty="0">
                <a:solidFill>
                  <a:srgbClr val="595959"/>
                </a:solidFill>
                <a:latin typeface="+mn-ea"/>
              </a:rPr>
              <a:t> test &gt; </a:t>
            </a:r>
            <a:r>
              <a:rPr lang="en-US" altLang="zh-CN" sz="4400" dirty="0" err="1">
                <a:solidFill>
                  <a:srgbClr val="595959"/>
                </a:solidFill>
                <a:latin typeface="+mn-ea"/>
              </a:rPr>
              <a:t>testsuite</a:t>
            </a:r>
            <a:r>
              <a:rPr lang="en-US" altLang="zh-CN" sz="4400" dirty="0">
                <a:solidFill>
                  <a:srgbClr val="595959"/>
                </a:solidFill>
                <a:latin typeface="+mn-ea"/>
              </a:rPr>
              <a:t> config &gt; </a:t>
            </a:r>
            <a:r>
              <a:rPr lang="en-US" altLang="zh-CN" sz="4400" dirty="0" err="1">
                <a:solidFill>
                  <a:srgbClr val="595959"/>
                </a:solidFill>
                <a:latin typeface="+mn-ea"/>
              </a:rPr>
              <a:t>api</a:t>
            </a:r>
            <a:endParaRPr lang="en-US" altLang="zh-CN" sz="4400" dirty="0">
              <a:solidFill>
                <a:srgbClr val="595959"/>
              </a:solidFill>
              <a:latin typeface="+mn-ea"/>
            </a:endParaRPr>
          </a:p>
          <a:p>
            <a:pPr lvl="1" algn="l"/>
            <a:endParaRPr lang="en-US" altLang="zh-CN" sz="4400" dirty="0">
              <a:solidFill>
                <a:srgbClr val="595959"/>
              </a:solidFill>
              <a:latin typeface="+mn-ea"/>
            </a:endParaRPr>
          </a:p>
          <a:p>
            <a:pPr lvl="1" algn="l"/>
            <a:r>
              <a:rPr lang="en-US" altLang="zh-CN" sz="4400" dirty="0">
                <a:solidFill>
                  <a:srgbClr val="595959"/>
                </a:solidFill>
                <a:latin typeface="+mn-ea"/>
              </a:rPr>
              <a:t>2.    variables</a:t>
            </a:r>
          </a:p>
          <a:p>
            <a:pPr lvl="1" algn="l"/>
            <a:endParaRPr lang="en-US" altLang="zh-CN" sz="4400" dirty="0">
              <a:solidFill>
                <a:srgbClr val="595959"/>
              </a:solidFill>
              <a:latin typeface="+mn-ea"/>
            </a:endParaRPr>
          </a:p>
          <a:p>
            <a:pPr lvl="1" algn="l"/>
            <a:r>
              <a:rPr lang="en-US" altLang="zh-CN" sz="4400" dirty="0">
                <a:solidFill>
                  <a:srgbClr val="595959"/>
                </a:solidFill>
                <a:latin typeface="+mn-ea"/>
              </a:rPr>
              <a:t>testcase config &gt; testcase test &gt; </a:t>
            </a:r>
            <a:r>
              <a:rPr lang="en-US" altLang="zh-CN" sz="4400" dirty="0" err="1">
                <a:solidFill>
                  <a:srgbClr val="595959"/>
                </a:solidFill>
                <a:latin typeface="+mn-ea"/>
              </a:rPr>
              <a:t>testcase_def</a:t>
            </a:r>
            <a:r>
              <a:rPr lang="en-US" altLang="zh-CN" sz="4400" dirty="0">
                <a:solidFill>
                  <a:srgbClr val="595959"/>
                </a:solidFill>
                <a:latin typeface="+mn-ea"/>
              </a:rPr>
              <a:t> config &gt; </a:t>
            </a:r>
            <a:r>
              <a:rPr lang="en-US" altLang="zh-CN" sz="4400" dirty="0" err="1">
                <a:solidFill>
                  <a:srgbClr val="595959"/>
                </a:solidFill>
                <a:latin typeface="+mn-ea"/>
              </a:rPr>
              <a:t>testcase_def</a:t>
            </a:r>
            <a:r>
              <a:rPr lang="en-US" altLang="zh-CN" sz="4400" dirty="0">
                <a:solidFill>
                  <a:srgbClr val="595959"/>
                </a:solidFill>
                <a:latin typeface="+mn-ea"/>
              </a:rPr>
              <a:t> test &gt; </a:t>
            </a:r>
            <a:r>
              <a:rPr lang="en-US" altLang="zh-CN" sz="4400" dirty="0" err="1">
                <a:solidFill>
                  <a:srgbClr val="595959"/>
                </a:solidFill>
                <a:latin typeface="+mn-ea"/>
              </a:rPr>
              <a:t>api</a:t>
            </a:r>
            <a:endParaRPr lang="en-US" altLang="zh-CN" sz="4400" dirty="0">
              <a:solidFill>
                <a:srgbClr val="595959"/>
              </a:solidFill>
              <a:latin typeface="+mn-ea"/>
            </a:endParaRPr>
          </a:p>
          <a:p>
            <a:pPr lvl="1" algn="l"/>
            <a:endParaRPr lang="en-US" altLang="zh-CN" sz="4400" dirty="0">
              <a:solidFill>
                <a:srgbClr val="595959"/>
              </a:solidFill>
              <a:latin typeface="+mn-ea"/>
            </a:endParaRPr>
          </a:p>
          <a:p>
            <a:pPr lvl="1" algn="l"/>
            <a:endParaRPr lang="en-US" altLang="zh-CN" sz="1800" dirty="0">
              <a:solidFill>
                <a:schemeClr val="bg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4138418" cy="11655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50000"/>
              </a:lnSpc>
            </a:pPr>
            <a:endParaRPr lang="en-US" altLang="zh-CN" sz="6600" b="1" spc="60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charset="-122"/>
              <a:cs typeface="Calibri Light" panose="020F0302020204030204" pitchFamily="34" charset="0"/>
            </a:endParaRPr>
          </a:p>
          <a:p>
            <a:pPr>
              <a:lnSpc>
                <a:spcPct val="50000"/>
              </a:lnSpc>
            </a:pPr>
            <a:r>
              <a:rPr lang="en-US" altLang="zh-CN" sz="6600" b="1" spc="6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charset="-122"/>
                <a:cs typeface="Calibri Light" panose="020F0302020204030204" pitchFamily="34" charset="0"/>
              </a:rPr>
              <a:t>ONE</a:t>
            </a:r>
            <a:endParaRPr lang="zh-CN" altLang="en-US" sz="6600" b="1" spc="60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charset="-122"/>
              <a:cs typeface="Calibri Light" panose="020F0302020204030204" pitchFamily="34" charset="0"/>
            </a:endParaRPr>
          </a:p>
        </p:txBody>
      </p:sp>
      <p:sp>
        <p:nvSpPr>
          <p:cNvPr id="15" name="目录标题-思源粗体40号"/>
          <p:cNvSpPr txBox="1"/>
          <p:nvPr/>
        </p:nvSpPr>
        <p:spPr>
          <a:xfrm>
            <a:off x="6477000" y="5361663"/>
            <a:ext cx="13830300" cy="1210588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50800" tIns="50800" rIns="50800" bIns="50800">
            <a:spAutoFit/>
          </a:bodyPr>
          <a:lstStyle>
            <a:lvl1pPr algn="l" defTabSz="825500">
              <a:defRPr sz="4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en-US" altLang="zh-CN" sz="7200" b="1" spc="300" dirty="0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7200" b="1" spc="300" dirty="0" err="1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</a:rPr>
              <a:t>gmc</a:t>
            </a:r>
            <a:r>
              <a:rPr lang="en-US" altLang="zh-CN" sz="7200" b="1" spc="300" dirty="0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</a:rPr>
              <a:t>-http-test</a:t>
            </a:r>
            <a:r>
              <a:rPr lang="zh-CN" altLang="en-US" sz="7200" b="1" spc="300" dirty="0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智慧医院的整体架构"/>
          <p:cNvSpPr txBox="1"/>
          <p:nvPr/>
        </p:nvSpPr>
        <p:spPr>
          <a:xfrm>
            <a:off x="10740966" y="812021"/>
            <a:ext cx="3180359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6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编写规范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275315" y="7437704"/>
            <a:ext cx="288541" cy="92333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285750" lvl="0" indent="-285750" algn="l" eaLnBrk="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zh-CN" altLang="zh-CN" sz="6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416788" y="6627168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pc="3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参数关联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123" y="3765002"/>
            <a:ext cx="5732600" cy="299434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20347" y="1834524"/>
            <a:ext cx="12192000" cy="307776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l"/>
            <a:endParaRPr lang="en-US" altLang="zh-CN" sz="4400" dirty="0">
              <a:solidFill>
                <a:srgbClr val="595959"/>
              </a:solidFill>
              <a:latin typeface="+mn-ea"/>
            </a:endParaRPr>
          </a:p>
          <a:p>
            <a:pPr lvl="1" algn="l"/>
            <a:r>
              <a:rPr lang="en-US" altLang="zh-CN" sz="4400" dirty="0">
                <a:solidFill>
                  <a:srgbClr val="595959"/>
                </a:solidFill>
                <a:latin typeface="+mn-ea"/>
              </a:rPr>
              <a:t>1.    </a:t>
            </a:r>
            <a:r>
              <a:rPr lang="zh-CN" altLang="en-US" sz="4400" dirty="0">
                <a:solidFill>
                  <a:srgbClr val="595959"/>
                </a:solidFill>
                <a:latin typeface="+mn-ea"/>
              </a:rPr>
              <a:t>冒烟测试用例：</a:t>
            </a:r>
            <a:r>
              <a:rPr lang="en-US" altLang="zh-CN" sz="4400" dirty="0">
                <a:solidFill>
                  <a:srgbClr val="595959"/>
                </a:solidFill>
                <a:latin typeface="+mn-ea"/>
              </a:rPr>
              <a:t>p0</a:t>
            </a:r>
            <a:r>
              <a:rPr lang="zh-CN" altLang="en-US" sz="4400" dirty="0">
                <a:solidFill>
                  <a:srgbClr val="595959"/>
                </a:solidFill>
                <a:latin typeface="+mn-ea"/>
              </a:rPr>
              <a:t>用例且多次运行通过</a:t>
            </a:r>
            <a:endParaRPr lang="en-US" altLang="zh-CN" sz="4400" dirty="0">
              <a:solidFill>
                <a:srgbClr val="595959"/>
              </a:solidFill>
              <a:latin typeface="+mn-ea"/>
            </a:endParaRPr>
          </a:p>
          <a:p>
            <a:pPr lvl="1" algn="l"/>
            <a:endParaRPr lang="en-US" altLang="zh-CN" sz="4400" dirty="0">
              <a:solidFill>
                <a:srgbClr val="595959"/>
              </a:solidFill>
              <a:latin typeface="+mn-ea"/>
            </a:endParaRPr>
          </a:p>
          <a:p>
            <a:pPr lvl="1" algn="l"/>
            <a:endParaRPr lang="en-US" altLang="zh-CN" sz="4400" dirty="0">
              <a:solidFill>
                <a:srgbClr val="595959"/>
              </a:solidFill>
              <a:latin typeface="+mn-ea"/>
            </a:endParaRPr>
          </a:p>
          <a:p>
            <a:pPr lvl="1" algn="l"/>
            <a:endParaRPr lang="en-US" altLang="zh-CN" sz="1800" dirty="0">
              <a:solidFill>
                <a:schemeClr val="bg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20347" y="7213045"/>
            <a:ext cx="12192000" cy="307776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l"/>
            <a:endParaRPr lang="en-US" altLang="zh-CN" sz="4400" dirty="0">
              <a:solidFill>
                <a:srgbClr val="595959"/>
              </a:solidFill>
              <a:latin typeface="+mn-ea"/>
            </a:endParaRPr>
          </a:p>
          <a:p>
            <a:pPr lvl="1" algn="l"/>
            <a:r>
              <a:rPr lang="en-US" altLang="zh-CN" sz="4400" dirty="0">
                <a:solidFill>
                  <a:srgbClr val="595959"/>
                </a:solidFill>
                <a:latin typeface="+mn-ea"/>
              </a:rPr>
              <a:t>2.    </a:t>
            </a:r>
            <a:r>
              <a:rPr lang="zh-CN" altLang="en-US" sz="4400" dirty="0">
                <a:solidFill>
                  <a:srgbClr val="595959"/>
                </a:solidFill>
                <a:latin typeface="+mn-ea"/>
              </a:rPr>
              <a:t>单个复用接口尽量写在</a:t>
            </a:r>
            <a:r>
              <a:rPr lang="en-US" altLang="zh-CN" sz="4400" dirty="0" err="1">
                <a:solidFill>
                  <a:srgbClr val="595959"/>
                </a:solidFill>
                <a:latin typeface="+mn-ea"/>
              </a:rPr>
              <a:t>api</a:t>
            </a:r>
            <a:r>
              <a:rPr lang="zh-CN" altLang="en-US" sz="4400" dirty="0">
                <a:solidFill>
                  <a:srgbClr val="595959"/>
                </a:solidFill>
                <a:latin typeface="+mn-ea"/>
              </a:rPr>
              <a:t>目录下。</a:t>
            </a:r>
            <a:endParaRPr lang="en-US" altLang="zh-CN" sz="4400" dirty="0">
              <a:solidFill>
                <a:srgbClr val="595959"/>
              </a:solidFill>
              <a:latin typeface="+mn-ea"/>
            </a:endParaRPr>
          </a:p>
          <a:p>
            <a:pPr lvl="1" algn="l"/>
            <a:endParaRPr lang="en-US" altLang="zh-CN" sz="4400" dirty="0">
              <a:solidFill>
                <a:srgbClr val="595959"/>
              </a:solidFill>
              <a:latin typeface="+mn-ea"/>
            </a:endParaRPr>
          </a:p>
          <a:p>
            <a:pPr lvl="1" algn="l"/>
            <a:endParaRPr lang="en-US" altLang="zh-CN" sz="4400" dirty="0">
              <a:solidFill>
                <a:srgbClr val="595959"/>
              </a:solidFill>
              <a:latin typeface="+mn-ea"/>
            </a:endParaRPr>
          </a:p>
          <a:p>
            <a:pPr lvl="1" algn="l"/>
            <a:endParaRPr lang="en-US" altLang="zh-CN" sz="1800" dirty="0">
              <a:solidFill>
                <a:schemeClr val="bg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20347" y="8876140"/>
            <a:ext cx="20540869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l"/>
            <a:endParaRPr lang="en-US" altLang="zh-CN" sz="4400" dirty="0">
              <a:solidFill>
                <a:srgbClr val="595959"/>
              </a:solidFill>
              <a:latin typeface="+mn-ea"/>
            </a:endParaRPr>
          </a:p>
          <a:p>
            <a:pPr lvl="1" algn="l"/>
            <a:r>
              <a:rPr lang="en-US" altLang="zh-CN" sz="4400" dirty="0">
                <a:solidFill>
                  <a:srgbClr val="595959"/>
                </a:solidFill>
                <a:latin typeface="+mn-ea"/>
              </a:rPr>
              <a:t>3.    </a:t>
            </a:r>
            <a:r>
              <a:rPr lang="en-US" altLang="zh-CN" sz="4400" dirty="0" err="1">
                <a:solidFill>
                  <a:srgbClr val="595959"/>
                </a:solidFill>
                <a:latin typeface="+mn-ea"/>
              </a:rPr>
              <a:t>debugtalk</a:t>
            </a:r>
            <a:r>
              <a:rPr lang="zh-CN" altLang="en-US" sz="4400" dirty="0">
                <a:solidFill>
                  <a:srgbClr val="595959"/>
                </a:solidFill>
                <a:latin typeface="+mn-ea"/>
              </a:rPr>
              <a:t>中可以新增函数，但不能修改别的同学加上去的。复杂的方法调用建议封装在</a:t>
            </a:r>
            <a:r>
              <a:rPr lang="en-US" altLang="zh-CN" sz="4400" dirty="0">
                <a:solidFill>
                  <a:srgbClr val="595959"/>
                </a:solidFill>
                <a:latin typeface="+mn-ea"/>
              </a:rPr>
              <a:t>tools</a:t>
            </a:r>
            <a:r>
              <a:rPr lang="zh-CN" altLang="en-US" sz="4400" dirty="0">
                <a:solidFill>
                  <a:srgbClr val="595959"/>
                </a:solidFill>
                <a:latin typeface="+mn-ea"/>
              </a:rPr>
              <a:t>目录下。</a:t>
            </a:r>
            <a:endParaRPr lang="en-US" altLang="zh-CN" sz="4400" dirty="0">
              <a:solidFill>
                <a:srgbClr val="595959"/>
              </a:solidFill>
              <a:latin typeface="+mn-ea"/>
            </a:endParaRPr>
          </a:p>
          <a:p>
            <a:pPr lvl="1" algn="l"/>
            <a:endParaRPr lang="en-US" altLang="zh-CN" sz="4400" dirty="0">
              <a:solidFill>
                <a:srgbClr val="595959"/>
              </a:solidFill>
              <a:latin typeface="+mn-ea"/>
            </a:endParaRPr>
          </a:p>
          <a:p>
            <a:pPr lvl="1" algn="l"/>
            <a:endParaRPr lang="en-US" altLang="zh-CN" sz="1800" dirty="0">
              <a:solidFill>
                <a:schemeClr val="bg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20346" y="10930129"/>
            <a:ext cx="20540869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l"/>
            <a:endParaRPr lang="en-US" altLang="zh-CN" sz="4400" dirty="0">
              <a:solidFill>
                <a:srgbClr val="595959"/>
              </a:solidFill>
              <a:latin typeface="+mn-ea"/>
            </a:endParaRPr>
          </a:p>
          <a:p>
            <a:pPr lvl="1" algn="l"/>
            <a:r>
              <a:rPr lang="en-US" altLang="zh-CN" sz="4400" dirty="0">
                <a:solidFill>
                  <a:srgbClr val="595959"/>
                </a:solidFill>
                <a:latin typeface="+mn-ea"/>
              </a:rPr>
              <a:t>4.   </a:t>
            </a:r>
            <a:r>
              <a:rPr lang="zh-CN" altLang="en-US" sz="4400" dirty="0">
                <a:solidFill>
                  <a:srgbClr val="595959"/>
                </a:solidFill>
                <a:latin typeface="+mn-ea"/>
              </a:rPr>
              <a:t>新增</a:t>
            </a:r>
            <a:r>
              <a:rPr lang="en-US" altLang="zh-CN" sz="4400" dirty="0" err="1">
                <a:solidFill>
                  <a:srgbClr val="595959"/>
                </a:solidFill>
                <a:latin typeface="+mn-ea"/>
              </a:rPr>
              <a:t>sql</a:t>
            </a:r>
            <a:r>
              <a:rPr lang="zh-CN" altLang="en-US" sz="4400" dirty="0">
                <a:solidFill>
                  <a:srgbClr val="595959"/>
                </a:solidFill>
                <a:latin typeface="+mn-ea"/>
              </a:rPr>
              <a:t>时遵循最小单元原则。</a:t>
            </a:r>
            <a:endParaRPr lang="en-US" altLang="zh-CN" sz="4400" dirty="0">
              <a:solidFill>
                <a:srgbClr val="595959"/>
              </a:solidFill>
              <a:latin typeface="+mn-ea"/>
            </a:endParaRPr>
          </a:p>
          <a:p>
            <a:pPr lvl="1" algn="l"/>
            <a:endParaRPr lang="en-US" altLang="zh-CN" sz="1800" dirty="0">
              <a:solidFill>
                <a:schemeClr val="bg1"/>
              </a:solidFill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0E8DAB6-EA1B-4266-B266-F0105D24F77C}"/>
              </a:ext>
            </a:extLst>
          </p:cNvPr>
          <p:cNvSpPr/>
          <p:nvPr/>
        </p:nvSpPr>
        <p:spPr>
          <a:xfrm>
            <a:off x="9352921" y="6627168"/>
            <a:ext cx="56781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https://www.jianshu.com/p/ffcc66bab3ce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E78872-09CF-4084-8091-8D3BEED48B8C}"/>
              </a:ext>
            </a:extLst>
          </p:cNvPr>
          <p:cNvSpPr txBox="1"/>
          <p:nvPr/>
        </p:nvSpPr>
        <p:spPr>
          <a:xfrm>
            <a:off x="2492188" y="735023"/>
            <a:ext cx="9377083" cy="2687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B0406000000000000"/>
              </a:rPr>
              <a:t>1.Clone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B0406000000000000"/>
              </a:rPr>
              <a:t>项目；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 panose="020B0406000000000000"/>
            </a:endParaRPr>
          </a:p>
          <a:p>
            <a:pPr algn="l"/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B0406000000000000"/>
              </a:rPr>
              <a:t>2.</a:t>
            </a:r>
            <a:r>
              <a:rPr lang="zh-CN" altLang="en-US" dirty="0"/>
              <a:t>运行命令</a:t>
            </a:r>
            <a:r>
              <a:rPr lang="en-US" altLang="zh-CN" dirty="0"/>
              <a:t>git checkout dev</a:t>
            </a:r>
            <a:r>
              <a:rPr lang="zh-CN" altLang="en-US" dirty="0"/>
              <a:t>然后输入 </a:t>
            </a:r>
            <a:r>
              <a:rPr lang="en-US" altLang="zh-CN" dirty="0"/>
              <a:t>git branch </a:t>
            </a:r>
            <a:r>
              <a:rPr lang="zh-CN" altLang="en-US" dirty="0"/>
              <a:t>查看是否切换成功</a:t>
            </a:r>
            <a:endParaRPr lang="en-US" altLang="zh-CN" dirty="0"/>
          </a:p>
          <a:p>
            <a:pPr algn="l"/>
            <a:r>
              <a:rPr lang="en-US" altLang="zh-CN" dirty="0"/>
              <a:t>3.</a:t>
            </a:r>
            <a:r>
              <a:rPr lang="zh-CN" altLang="en-US" dirty="0"/>
              <a:t>安装依赖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b="1" dirty="0"/>
              <a:t>安装</a:t>
            </a:r>
            <a:r>
              <a:rPr lang="en-US" altLang="zh-CN" b="1" dirty="0" err="1"/>
              <a:t>gmc</a:t>
            </a:r>
            <a:r>
              <a:rPr lang="en-US" altLang="zh-CN" b="1" dirty="0"/>
              <a:t>-http-tools</a:t>
            </a:r>
            <a:r>
              <a:rPr lang="zh-CN" altLang="en-US" b="1" dirty="0"/>
              <a:t>源码包；</a:t>
            </a:r>
            <a:r>
              <a:rPr lang="zh-CN" altLang="en-US" dirty="0"/>
              <a:t>执行  </a:t>
            </a:r>
            <a:r>
              <a:rPr lang="en-US" altLang="zh-CN" dirty="0"/>
              <a:t>python  .\setup.py  install</a:t>
            </a:r>
          </a:p>
          <a:p>
            <a:r>
              <a:rPr lang="zh-CN" altLang="en-US" dirty="0"/>
              <a:t>运行成功</a:t>
            </a:r>
          </a:p>
          <a:p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B0406000000000000"/>
              </a:rPr>
              <a:t>4.</a:t>
            </a:r>
            <a:r>
              <a:rPr lang="zh-CN" altLang="en-US" dirty="0"/>
              <a:t>如果插入的</a:t>
            </a:r>
            <a:r>
              <a:rPr lang="en-US" altLang="zh-CN" dirty="0" err="1"/>
              <a:t>sql</a:t>
            </a:r>
            <a:r>
              <a:rPr lang="zh-CN" altLang="en-US" dirty="0"/>
              <a:t>数据有问题，调试查找的时候只要看这个</a:t>
            </a:r>
            <a:r>
              <a:rPr lang="en-US" altLang="zh-CN" dirty="0"/>
              <a:t>call setup </a:t>
            </a:r>
            <a:r>
              <a:rPr lang="en-US" altLang="zh-CN"/>
              <a:t>hook actions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 panose="020B0406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05802630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THANKS"/>
          <p:cNvSpPr txBox="1"/>
          <p:nvPr/>
        </p:nvSpPr>
        <p:spPr>
          <a:xfrm>
            <a:off x="2124007" y="4670356"/>
            <a:ext cx="6371937" cy="194925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rgbClr val="00032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>
                <a:solidFill>
                  <a:srgbClr val="008C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THANKS</a:t>
            </a:r>
          </a:p>
        </p:txBody>
      </p:sp>
      <p:sp>
        <p:nvSpPr>
          <p:cNvPr id="582" name="矩形"/>
          <p:cNvSpPr/>
          <p:nvPr/>
        </p:nvSpPr>
        <p:spPr>
          <a:xfrm>
            <a:off x="2347960" y="3921093"/>
            <a:ext cx="1016001" cy="122612"/>
          </a:xfrm>
          <a:prstGeom prst="rect">
            <a:avLst/>
          </a:prstGeom>
          <a:solidFill>
            <a:srgbClr val="1F8B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1F8B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83" name="2020"/>
          <p:cNvSpPr txBox="1"/>
          <p:nvPr/>
        </p:nvSpPr>
        <p:spPr>
          <a:xfrm>
            <a:off x="3637824" y="3623942"/>
            <a:ext cx="1117600" cy="7169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000329"/>
                </a:solidFill>
              </a:defRPr>
            </a:lvl1pPr>
          </a:lstStyle>
          <a:p>
            <a:r>
              <a:rPr dirty="0"/>
              <a:t>202</a:t>
            </a:r>
            <a:r>
              <a:rPr lang="en-US" dirty="0"/>
              <a:t>1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763124" y="1240246"/>
            <a:ext cx="531495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latinLnBrk="1"/>
            <a:r>
              <a:rPr lang="zh-CN" altLang="en-US" sz="6600" b="1" dirty="0">
                <a:solidFill>
                  <a:schemeClr val="tx1">
                    <a:lumMod val="75000"/>
                  </a:schemeClr>
                </a:solidFill>
                <a:latin typeface="PingFang SC"/>
              </a:rPr>
              <a:t>测试的困境</a:t>
            </a:r>
            <a:endParaRPr lang="en-US" altLang="zh-CN" sz="6600" b="1" dirty="0">
              <a:solidFill>
                <a:schemeClr val="tx1">
                  <a:lumMod val="75000"/>
                </a:schemeClr>
              </a:solidFill>
              <a:latin typeface="PingFang SC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68474" y="8883679"/>
            <a:ext cx="5527723" cy="71814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有限的人力</a:t>
            </a:r>
            <a:endParaRPr kumimoji="0" lang="en-US" altLang="zh-CN" sz="40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017574" y="3860863"/>
            <a:ext cx="6880276" cy="71814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测试难度加大</a:t>
            </a:r>
          </a:p>
        </p:txBody>
      </p:sp>
      <p:sp>
        <p:nvSpPr>
          <p:cNvPr id="12" name="矩形 11"/>
          <p:cNvSpPr/>
          <p:nvPr/>
        </p:nvSpPr>
        <p:spPr>
          <a:xfrm>
            <a:off x="1939874" y="3931385"/>
            <a:ext cx="6880276" cy="71814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复杂的系统</a:t>
            </a:r>
            <a:endParaRPr kumimoji="0" lang="en-US" altLang="zh-CN" sz="40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39874" y="6340121"/>
            <a:ext cx="6880276" cy="71814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/>
            <a:r>
              <a:rPr lang="zh-CN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rPr>
              <a:t>频繁的迭代</a:t>
            </a:r>
            <a:endParaRPr lang="en-US" altLang="zh-CN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0401300" y="4348937"/>
            <a:ext cx="20193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10306050" y="6858000"/>
            <a:ext cx="20193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4017574" y="6293842"/>
            <a:ext cx="6880276" cy="71814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重复、大量的回归测试</a:t>
            </a: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10306050" y="9242752"/>
            <a:ext cx="20193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4077951" y="8883680"/>
            <a:ext cx="6880276" cy="71814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rPr>
              <a:t>需求堆积</a:t>
            </a:r>
            <a:endParaRPr kumimoji="0" lang="zh-CN" altLang="en-US" sz="40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4" grpId="0" animBg="1"/>
      <p:bldP spid="18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041356" y="1670657"/>
            <a:ext cx="103012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latinLnBrk="1"/>
            <a:r>
              <a:rPr lang="zh-CN" altLang="en-US" sz="6000" b="1" dirty="0">
                <a:solidFill>
                  <a:schemeClr val="tx1">
                    <a:lumMod val="75000"/>
                  </a:schemeClr>
                </a:solidFill>
                <a:latin typeface="PingFang SC"/>
              </a:rPr>
              <a:t>如何得到自动化测试的收益？</a:t>
            </a:r>
            <a:endParaRPr lang="en-US" altLang="zh-CN" sz="6000" b="1" dirty="0">
              <a:solidFill>
                <a:schemeClr val="tx1">
                  <a:lumMod val="75000"/>
                </a:schemeClr>
              </a:solidFill>
              <a:latin typeface="PingFang SC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95874" y="4816078"/>
            <a:ext cx="4505325" cy="14568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4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开发成本</a:t>
            </a: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defTabSz="825500" rtl="0" fontAlgn="auto" latinLnBrk="0" hangingPunct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782802" y="4816077"/>
            <a:ext cx="4505325" cy="14568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4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录入成本</a:t>
            </a: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defTabSz="825500" rtl="0" fontAlgn="auto" latinLnBrk="0" hangingPunct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95875" y="8609667"/>
            <a:ext cx="4505325" cy="14568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4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defTabSz="825500" rtl="0" fontAlgn="auto" latinLnBrk="0" hangingPunct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defTabSz="825500" rtl="0" fontAlgn="auto" latinLnBrk="0" hangingPunct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维护成本</a:t>
            </a: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defTabSz="825500" rtl="0" fontAlgn="auto" latinLnBrk="0" hangingPunct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782802" y="8608734"/>
            <a:ext cx="4505325" cy="14568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4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defTabSz="825500" rtl="0" fontAlgn="auto" latinLnBrk="0" hangingPunct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defTabSz="825500" rtl="0" fontAlgn="auto" latinLnBrk="0" hangingPunct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4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优化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成本</a:t>
            </a: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defTabSz="825500" rtl="0" fontAlgn="auto" latinLnBrk="0" hangingPunct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智慧医院的整体架构"/>
          <p:cNvSpPr txBox="1"/>
          <p:nvPr/>
        </p:nvSpPr>
        <p:spPr>
          <a:xfrm>
            <a:off x="6722555" y="1222009"/>
            <a:ext cx="10938893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6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gmc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-http-test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如何解决问题？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32940" y="8996963"/>
            <a:ext cx="6008055" cy="13952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中台技术落地，能低成本快速复制</a:t>
            </a:r>
            <a:endParaRPr lang="en-US" altLang="zh-CN" sz="2800" dirty="0">
              <a:solidFill>
                <a:schemeClr val="bg1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产业贯穿，行业协同，全域运营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32940" y="7519636"/>
            <a:ext cx="23391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关键点</a:t>
            </a:r>
            <a:r>
              <a:rPr lang="zh-CN" altLang="en-US" sz="48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：</a:t>
            </a:r>
            <a:endParaRPr lang="en-US" altLang="zh-CN" sz="4800" b="1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3978039" y="7575135"/>
            <a:ext cx="720000" cy="720000"/>
          </a:xfrm>
          <a:prstGeom prst="rect">
            <a:avLst/>
          </a:prstGeom>
        </p:spPr>
      </p:pic>
      <p:grpSp>
        <p:nvGrpSpPr>
          <p:cNvPr id="19" name="成组"/>
          <p:cNvGrpSpPr/>
          <p:nvPr/>
        </p:nvGrpSpPr>
        <p:grpSpPr>
          <a:xfrm>
            <a:off x="2413097" y="6430374"/>
            <a:ext cx="5423870" cy="1640205"/>
            <a:chOff x="0" y="0"/>
            <a:chExt cx="5423870" cy="1640203"/>
          </a:xfrm>
        </p:grpSpPr>
        <p:sp>
          <p:nvSpPr>
            <p:cNvPr id="20" name="内容文本键入"/>
            <p:cNvSpPr/>
            <p:nvPr/>
          </p:nvSpPr>
          <p:spPr>
            <a:xfrm>
              <a:off x="2274270" y="57118"/>
              <a:ext cx="3149600" cy="716914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>
              <a:lvl1pPr algn="l" defTabSz="825500">
                <a:defRPr sz="4000">
                  <a:solidFill>
                    <a:srgbClr val="000329"/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基于数据驱动测试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02"/>
            <p:cNvSpPr/>
            <p:nvPr/>
          </p:nvSpPr>
          <p:spPr>
            <a:xfrm>
              <a:off x="0" y="0"/>
              <a:ext cx="1513840" cy="1640203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>
              <a:lvl1pPr algn="l" defTabSz="825500">
                <a:defRPr sz="10000">
                  <a:solidFill>
                    <a:srgbClr val="1F8B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en-US" altLang="zh-CN" sz="5400" dirty="0">
                  <a:latin typeface="Helvetica" panose="020B0604020202030204" charset="0"/>
                  <a:ea typeface="微软雅黑" panose="020B0503020204020204" charset="-122"/>
                  <a:cs typeface="Helvetica" panose="020B0604020202030204" charset="0"/>
                </a:rPr>
                <a:t>3</a:t>
              </a:r>
              <a:endParaRPr sz="5400" dirty="0">
                <a:latin typeface="Helvetica" panose="020B0604020202030204" charset="0"/>
                <a:ea typeface="微软雅黑" panose="020B0503020204020204" charset="-122"/>
                <a:cs typeface="Helvetica" panose="020B0604020202030204" charset="0"/>
              </a:endParaRPr>
            </a:p>
          </p:txBody>
        </p:sp>
      </p:grpSp>
      <p:grpSp>
        <p:nvGrpSpPr>
          <p:cNvPr id="30" name="成组"/>
          <p:cNvGrpSpPr/>
          <p:nvPr/>
        </p:nvGrpSpPr>
        <p:grpSpPr>
          <a:xfrm>
            <a:off x="2413097" y="3745081"/>
            <a:ext cx="5423870" cy="1640205"/>
            <a:chOff x="0" y="0"/>
            <a:chExt cx="5423870" cy="1640203"/>
          </a:xfrm>
        </p:grpSpPr>
        <p:sp>
          <p:nvSpPr>
            <p:cNvPr id="31" name="内容文本键入"/>
            <p:cNvSpPr/>
            <p:nvPr/>
          </p:nvSpPr>
          <p:spPr>
            <a:xfrm>
              <a:off x="2274270" y="57118"/>
              <a:ext cx="3149600" cy="716914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>
              <a:lvl1pPr algn="l" defTabSz="825500">
                <a:defRPr sz="4000">
                  <a:solidFill>
                    <a:srgbClr val="000329"/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YAML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语法简单清晰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02"/>
            <p:cNvSpPr/>
            <p:nvPr/>
          </p:nvSpPr>
          <p:spPr>
            <a:xfrm>
              <a:off x="0" y="0"/>
              <a:ext cx="1513840" cy="1640203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>
              <a:lvl1pPr algn="l" defTabSz="825500">
                <a:defRPr sz="10000">
                  <a:solidFill>
                    <a:srgbClr val="1F8B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en-US" altLang="zh-CN" sz="5400" dirty="0">
                  <a:latin typeface="Helvetica" panose="020B0604020202030204" charset="0"/>
                  <a:ea typeface="微软雅黑" panose="020B0503020204020204" charset="-122"/>
                  <a:cs typeface="Helvetica" panose="020B0604020202030204" charset="0"/>
                </a:rPr>
                <a:t>1</a:t>
              </a:r>
              <a:endParaRPr sz="5400" dirty="0">
                <a:latin typeface="Helvetica" panose="020B0604020202030204" charset="0"/>
                <a:ea typeface="微软雅黑" panose="020B0503020204020204" charset="-122"/>
                <a:cs typeface="Helvetica" panose="020B0604020202030204" charset="0"/>
              </a:endParaRPr>
            </a:p>
          </p:txBody>
        </p:sp>
      </p:grpSp>
      <p:grpSp>
        <p:nvGrpSpPr>
          <p:cNvPr id="38" name="成组"/>
          <p:cNvGrpSpPr/>
          <p:nvPr/>
        </p:nvGrpSpPr>
        <p:grpSpPr>
          <a:xfrm>
            <a:off x="2413097" y="9398342"/>
            <a:ext cx="5423870" cy="1640205"/>
            <a:chOff x="0" y="0"/>
            <a:chExt cx="5423870" cy="1640203"/>
          </a:xfrm>
        </p:grpSpPr>
        <p:sp>
          <p:nvSpPr>
            <p:cNvPr id="39" name="内容文本键入"/>
            <p:cNvSpPr/>
            <p:nvPr/>
          </p:nvSpPr>
          <p:spPr>
            <a:xfrm>
              <a:off x="2274270" y="57118"/>
              <a:ext cx="3149600" cy="716914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>
              <a:lvl1pPr algn="l" defTabSz="825500">
                <a:defRPr sz="4000">
                  <a:solidFill>
                    <a:srgbClr val="000329"/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极强的可扩展性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0" name="02"/>
            <p:cNvSpPr/>
            <p:nvPr/>
          </p:nvSpPr>
          <p:spPr>
            <a:xfrm>
              <a:off x="0" y="0"/>
              <a:ext cx="1513840" cy="1640203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>
              <a:lvl1pPr algn="l" defTabSz="825500">
                <a:defRPr sz="10000">
                  <a:solidFill>
                    <a:srgbClr val="1F8B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en-US" altLang="zh-CN" sz="5400" dirty="0">
                  <a:latin typeface="Helvetica" panose="020B0604020202030204" charset="0"/>
                  <a:ea typeface="微软雅黑" panose="020B0503020204020204" charset="-122"/>
                  <a:cs typeface="Helvetica" panose="020B0604020202030204" charset="0"/>
                </a:rPr>
                <a:t>5</a:t>
              </a:r>
              <a:endParaRPr sz="5400" dirty="0">
                <a:latin typeface="Helvetica" panose="020B0604020202030204" charset="0"/>
                <a:ea typeface="微软雅黑" panose="020B0503020204020204" charset="-122"/>
                <a:cs typeface="Helvetica" panose="020B0604020202030204" charset="0"/>
              </a:endParaRPr>
            </a:p>
          </p:txBody>
        </p:sp>
      </p:grpSp>
      <p:grpSp>
        <p:nvGrpSpPr>
          <p:cNvPr id="46" name="成组"/>
          <p:cNvGrpSpPr/>
          <p:nvPr/>
        </p:nvGrpSpPr>
        <p:grpSpPr>
          <a:xfrm>
            <a:off x="13835100" y="3745081"/>
            <a:ext cx="5423870" cy="1640205"/>
            <a:chOff x="0" y="0"/>
            <a:chExt cx="5423870" cy="1640203"/>
          </a:xfrm>
        </p:grpSpPr>
        <p:sp>
          <p:nvSpPr>
            <p:cNvPr id="47" name="内容文本键入"/>
            <p:cNvSpPr/>
            <p:nvPr/>
          </p:nvSpPr>
          <p:spPr>
            <a:xfrm>
              <a:off x="2274270" y="57118"/>
              <a:ext cx="3149600" cy="716914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>
              <a:lvl1pPr algn="l" defTabSz="825500">
                <a:defRPr sz="4000">
                  <a:solidFill>
                    <a:srgbClr val="000329"/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轻松实现用例录制和生成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02"/>
            <p:cNvSpPr/>
            <p:nvPr/>
          </p:nvSpPr>
          <p:spPr>
            <a:xfrm>
              <a:off x="0" y="0"/>
              <a:ext cx="1513840" cy="1640203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>
              <a:lvl1pPr algn="l" defTabSz="825500">
                <a:defRPr sz="10000">
                  <a:solidFill>
                    <a:srgbClr val="1F8B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5400" dirty="0">
                  <a:latin typeface="Helvetica" panose="020B0604020202030204" charset="0"/>
                  <a:ea typeface="微软雅黑" panose="020B0503020204020204" charset="-122"/>
                  <a:cs typeface="Helvetica" panose="020B0604020202030204" charset="0"/>
                </a:rPr>
                <a:t>2</a:t>
              </a:r>
            </a:p>
          </p:txBody>
        </p:sp>
      </p:grpSp>
      <p:grpSp>
        <p:nvGrpSpPr>
          <p:cNvPr id="50" name="成组"/>
          <p:cNvGrpSpPr/>
          <p:nvPr/>
        </p:nvGrpSpPr>
        <p:grpSpPr>
          <a:xfrm>
            <a:off x="13835100" y="6430373"/>
            <a:ext cx="5423870" cy="1640205"/>
            <a:chOff x="0" y="0"/>
            <a:chExt cx="5423870" cy="1640203"/>
          </a:xfrm>
        </p:grpSpPr>
        <p:sp>
          <p:nvSpPr>
            <p:cNvPr id="51" name="内容文本键入"/>
            <p:cNvSpPr/>
            <p:nvPr/>
          </p:nvSpPr>
          <p:spPr>
            <a:xfrm>
              <a:off x="2274270" y="57118"/>
              <a:ext cx="3149600" cy="716914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>
              <a:lvl1pPr algn="l" defTabSz="825500">
                <a:defRPr sz="4000">
                  <a:solidFill>
                    <a:srgbClr val="000329"/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前置数据通过</a:t>
              </a:r>
              <a:r>
                <a:rPr lang="en-US" altLang="zh-CN" dirty="0" err="1">
                  <a:latin typeface="微软雅黑" panose="020B0503020204020204" charset="-122"/>
                  <a:ea typeface="微软雅黑" panose="020B0503020204020204" charset="-122"/>
                </a:rPr>
                <a:t>sql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轻松实现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" name="02"/>
            <p:cNvSpPr/>
            <p:nvPr/>
          </p:nvSpPr>
          <p:spPr>
            <a:xfrm>
              <a:off x="0" y="0"/>
              <a:ext cx="1513840" cy="1640203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>
              <a:lvl1pPr algn="l" defTabSz="825500">
                <a:defRPr sz="10000">
                  <a:solidFill>
                    <a:srgbClr val="1F8B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en-US" altLang="zh-CN" sz="5400" dirty="0">
                  <a:latin typeface="Helvetica" panose="020B0604020202030204" charset="0"/>
                  <a:ea typeface="微软雅黑" panose="020B0503020204020204" charset="-122"/>
                  <a:cs typeface="Helvetica" panose="020B0604020202030204" charset="0"/>
                </a:rPr>
                <a:t>4</a:t>
              </a:r>
              <a:endParaRPr sz="5400" dirty="0">
                <a:latin typeface="Helvetica" panose="020B0604020202030204" charset="0"/>
                <a:ea typeface="微软雅黑" panose="020B0503020204020204" charset="-122"/>
                <a:cs typeface="Helvetica" panose="020B0604020202030204" charset="0"/>
              </a:endParaRPr>
            </a:p>
          </p:txBody>
        </p:sp>
      </p:grpSp>
      <p:grpSp>
        <p:nvGrpSpPr>
          <p:cNvPr id="54" name="成组"/>
          <p:cNvGrpSpPr/>
          <p:nvPr/>
        </p:nvGrpSpPr>
        <p:grpSpPr>
          <a:xfrm>
            <a:off x="13835100" y="9455460"/>
            <a:ext cx="5423870" cy="1640205"/>
            <a:chOff x="0" y="0"/>
            <a:chExt cx="5423870" cy="1640203"/>
          </a:xfrm>
        </p:grpSpPr>
        <p:sp>
          <p:nvSpPr>
            <p:cNvPr id="55" name="内容文本键入"/>
            <p:cNvSpPr/>
            <p:nvPr/>
          </p:nvSpPr>
          <p:spPr>
            <a:xfrm>
              <a:off x="2274270" y="57118"/>
              <a:ext cx="3149600" cy="716914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>
              <a:lvl1pPr algn="l" defTabSz="825500">
                <a:defRPr sz="4000">
                  <a:solidFill>
                    <a:srgbClr val="000329"/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轻松实现动态逻辑</a:t>
              </a:r>
              <a:endParaRPr lang="en-US" altLang="zh-CN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" name="02"/>
            <p:cNvSpPr/>
            <p:nvPr/>
          </p:nvSpPr>
          <p:spPr>
            <a:xfrm>
              <a:off x="0" y="0"/>
              <a:ext cx="1513840" cy="1640203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>
              <a:lvl1pPr algn="l" defTabSz="825500">
                <a:defRPr sz="10000">
                  <a:solidFill>
                    <a:srgbClr val="1F8B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en-US" altLang="zh-CN" sz="5400" dirty="0">
                  <a:latin typeface="Helvetica" panose="020B0604020202030204" charset="0"/>
                  <a:ea typeface="微软雅黑" panose="020B0503020204020204" charset="-122"/>
                  <a:cs typeface="Helvetica" panose="020B0604020202030204" charset="0"/>
                </a:rPr>
                <a:t>6</a:t>
              </a:r>
              <a:endParaRPr sz="5400" dirty="0">
                <a:latin typeface="Helvetica" panose="020B0604020202030204" charset="0"/>
                <a:ea typeface="微软雅黑" panose="020B0503020204020204" charset="-122"/>
                <a:cs typeface="Helvetica" panose="020B0604020202030204" charset="0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79" y="897394"/>
            <a:ext cx="2586038" cy="23954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06" y="9576890"/>
            <a:ext cx="2441583" cy="217646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914900" y="897394"/>
            <a:ext cx="14916150" cy="119212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11168" y="1601325"/>
            <a:ext cx="9799864" cy="656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自动构建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3741965" y="2095138"/>
            <a:ext cx="3268435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4076701" y="6858000"/>
            <a:ext cx="2441119" cy="3013259"/>
          </a:xfrm>
          <a:prstGeom prst="straightConnector1">
            <a:avLst/>
          </a:prstGeom>
          <a:noFill/>
          <a:ln w="76200" cap="flat">
            <a:solidFill>
              <a:schemeClr val="tx1">
                <a:lumMod val="50000"/>
              </a:schemeClr>
            </a:solidFill>
            <a:prstDash val="solid"/>
            <a:miter lim="4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6" name="矩形 15"/>
          <p:cNvSpPr/>
          <p:nvPr/>
        </p:nvSpPr>
        <p:spPr>
          <a:xfrm>
            <a:off x="5561326" y="5193373"/>
            <a:ext cx="2498272" cy="12105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测试数据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生成</a:t>
            </a:r>
          </a:p>
        </p:txBody>
      </p:sp>
      <p:sp>
        <p:nvSpPr>
          <p:cNvPr id="20" name="矩形 19"/>
          <p:cNvSpPr/>
          <p:nvPr/>
        </p:nvSpPr>
        <p:spPr>
          <a:xfrm>
            <a:off x="8414657" y="3262104"/>
            <a:ext cx="8392886" cy="68736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800" b="1" dirty="0" err="1">
                <a:solidFill>
                  <a:schemeClr val="bg2">
                    <a:lumMod val="1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g</a:t>
            </a:r>
            <a:r>
              <a:rPr kumimoji="0" lang="en-US" altLang="zh-CN" sz="4800" b="1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mc</a:t>
            </a:r>
            <a:r>
              <a:rPr kumimoji="0" lang="en-US" altLang="zh-CN" sz="48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-http-test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000" b="1" dirty="0">
              <a:solidFill>
                <a:schemeClr val="bg2">
                  <a:lumMod val="10000"/>
                </a:schemeClr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000" b="1" dirty="0">
              <a:solidFill>
                <a:schemeClr val="bg2">
                  <a:lumMod val="10000"/>
                </a:schemeClr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000" b="1" dirty="0">
              <a:solidFill>
                <a:schemeClr val="bg2">
                  <a:lumMod val="10000"/>
                </a:schemeClr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000" b="1" dirty="0">
              <a:solidFill>
                <a:schemeClr val="bg2">
                  <a:lumMod val="10000"/>
                </a:schemeClr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4000" b="1" dirty="0">
              <a:solidFill>
                <a:schemeClr val="bg2">
                  <a:lumMod val="10000"/>
                </a:schemeClr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782300" y="4620692"/>
            <a:ext cx="3657600" cy="656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YML/JSON</a:t>
            </a:r>
            <a:r>
              <a:rPr lang="zh-CN" altLang="en-US" sz="3600" dirty="0">
                <a:solidFill>
                  <a:schemeClr val="bg2">
                    <a:lumMod val="1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用例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782300" y="5798667"/>
            <a:ext cx="3657600" cy="656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前置方法</a:t>
            </a:r>
          </a:p>
        </p:txBody>
      </p:sp>
      <p:sp>
        <p:nvSpPr>
          <p:cNvPr id="27" name="矩形 26"/>
          <p:cNvSpPr/>
          <p:nvPr/>
        </p:nvSpPr>
        <p:spPr>
          <a:xfrm>
            <a:off x="10782300" y="7724647"/>
            <a:ext cx="3657600" cy="656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assert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782300" y="8828071"/>
            <a:ext cx="3657600" cy="656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测试结果</a:t>
            </a:r>
          </a:p>
        </p:txBody>
      </p:sp>
      <p:sp>
        <p:nvSpPr>
          <p:cNvPr id="29" name="矩形 28"/>
          <p:cNvSpPr/>
          <p:nvPr/>
        </p:nvSpPr>
        <p:spPr>
          <a:xfrm>
            <a:off x="10784935" y="6752493"/>
            <a:ext cx="3657600" cy="656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http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请求</a:t>
            </a:r>
          </a:p>
        </p:txBody>
      </p:sp>
      <p:sp>
        <p:nvSpPr>
          <p:cNvPr id="31" name="矩形 30"/>
          <p:cNvSpPr/>
          <p:nvPr/>
        </p:nvSpPr>
        <p:spPr>
          <a:xfrm>
            <a:off x="10782300" y="11096762"/>
            <a:ext cx="3657600" cy="656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数据定时清理</a:t>
            </a: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8267700" y="5725213"/>
            <a:ext cx="2000250" cy="0"/>
          </a:xfrm>
          <a:prstGeom prst="straightConnector1">
            <a:avLst/>
          </a:prstGeom>
          <a:noFill/>
          <a:ln w="76200" cap="flat">
            <a:solidFill>
              <a:schemeClr val="tx1">
                <a:lumMod val="50000"/>
              </a:schemeClr>
            </a:solidFill>
            <a:prstDash val="solid"/>
            <a:miter lim="4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45" name="直接箭头连接符 44"/>
          <p:cNvCxnSpPr/>
          <p:nvPr/>
        </p:nvCxnSpPr>
        <p:spPr>
          <a:xfrm flipH="1" flipV="1">
            <a:off x="4076701" y="11139971"/>
            <a:ext cx="5886449" cy="57018"/>
          </a:xfrm>
          <a:prstGeom prst="straightConnector1">
            <a:avLst/>
          </a:prstGeom>
          <a:noFill/>
          <a:ln w="76200" cap="flat">
            <a:solidFill>
              <a:schemeClr val="tx1">
                <a:lumMod val="50000"/>
              </a:schemeClr>
            </a:solidFill>
            <a:prstDash val="solid"/>
            <a:miter lim="4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52" name="矩形 51"/>
          <p:cNvSpPr/>
          <p:nvPr/>
        </p:nvSpPr>
        <p:spPr>
          <a:xfrm>
            <a:off x="17162602" y="6252706"/>
            <a:ext cx="2329543" cy="12105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Allure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report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0930506" y="5749464"/>
            <a:ext cx="2329543" cy="656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E</a:t>
            </a:r>
            <a:r>
              <a:rPr kumimoji="0" lang="en-US" altLang="zh-CN" sz="360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mail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0930505" y="7389056"/>
            <a:ext cx="2329543" cy="656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/>
            <a:r>
              <a:rPr lang="en-US" altLang="zh-CN" sz="3600" dirty="0" err="1">
                <a:solidFill>
                  <a:schemeClr val="bg2">
                    <a:lumMod val="10000"/>
                  </a:schemeClr>
                </a:solidFill>
                <a:latin typeface="Helvetica Neue Medium"/>
              </a:rPr>
              <a:t>DingTalk</a:t>
            </a:r>
            <a:endParaRPr lang="zh-CN" altLang="en-US" sz="3600" dirty="0">
              <a:solidFill>
                <a:schemeClr val="bg2">
                  <a:lumMod val="10000"/>
                </a:schemeClr>
              </a:solidFill>
              <a:latin typeface="Helvetica Neue Medium"/>
              <a:sym typeface="Helvetica Neue Medium"/>
            </a:endParaRPr>
          </a:p>
        </p:txBody>
      </p:sp>
      <p:cxnSp>
        <p:nvCxnSpPr>
          <p:cNvPr id="70" name="直接箭头连接符 69"/>
          <p:cNvCxnSpPr/>
          <p:nvPr/>
        </p:nvCxnSpPr>
        <p:spPr>
          <a:xfrm flipV="1">
            <a:off x="19831050" y="6126962"/>
            <a:ext cx="834030" cy="518544"/>
          </a:xfrm>
          <a:prstGeom prst="straightConnector1">
            <a:avLst/>
          </a:prstGeom>
          <a:noFill/>
          <a:ln w="76200" cap="flat">
            <a:solidFill>
              <a:schemeClr val="tx1">
                <a:lumMod val="50000"/>
              </a:schemeClr>
            </a:solidFill>
            <a:prstDash val="solid"/>
            <a:miter lim="4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73" name="直接箭头连接符 72"/>
          <p:cNvCxnSpPr/>
          <p:nvPr/>
        </p:nvCxnSpPr>
        <p:spPr>
          <a:xfrm>
            <a:off x="19831050" y="7258050"/>
            <a:ext cx="834030" cy="459300"/>
          </a:xfrm>
          <a:prstGeom prst="straightConnector1">
            <a:avLst/>
          </a:prstGeom>
          <a:noFill/>
          <a:ln w="76200" cap="flat">
            <a:solidFill>
              <a:schemeClr val="tx1">
                <a:lumMod val="50000"/>
              </a:schemeClr>
            </a:solidFill>
            <a:prstDash val="solid"/>
            <a:miter lim="4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C9F30D7-219E-4DE3-B847-4D149694C2D1}"/>
              </a:ext>
            </a:extLst>
          </p:cNvPr>
          <p:cNvSpPr/>
          <p:nvPr/>
        </p:nvSpPr>
        <p:spPr>
          <a:xfrm>
            <a:off x="2573369" y="444221"/>
            <a:ext cx="2193182" cy="595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测试发起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72DD605-ED4D-4B42-8338-B6D45ED24677}"/>
              </a:ext>
            </a:extLst>
          </p:cNvPr>
          <p:cNvSpPr/>
          <p:nvPr/>
        </p:nvSpPr>
        <p:spPr>
          <a:xfrm>
            <a:off x="7566164" y="436609"/>
            <a:ext cx="9715500" cy="59503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2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Jenkins</a:t>
            </a:r>
            <a:endParaRPr kumimoji="0" lang="zh-CN" altLang="en-US" sz="3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E35970C-E052-438E-813A-E067B44F59D0}"/>
              </a:ext>
            </a:extLst>
          </p:cNvPr>
          <p:cNvSpPr/>
          <p:nvPr/>
        </p:nvSpPr>
        <p:spPr>
          <a:xfrm>
            <a:off x="7581900" y="1596805"/>
            <a:ext cx="9715500" cy="59503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测试用例选取</a:t>
            </a:r>
            <a:endParaRPr kumimoji="0" lang="zh-CN" altLang="en-US" sz="3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B61288F-394B-4ECE-8F81-4194EC1FF8BC}"/>
              </a:ext>
            </a:extLst>
          </p:cNvPr>
          <p:cNvSpPr/>
          <p:nvPr/>
        </p:nvSpPr>
        <p:spPr>
          <a:xfrm>
            <a:off x="7581900" y="2348798"/>
            <a:ext cx="9715500" cy="595035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全局变量读取（</a:t>
            </a:r>
            <a:r>
              <a:rPr kumimoji="0" lang="en-US" altLang="zh-CN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env</a:t>
            </a:r>
            <a:r>
              <a:rPr kumimoji="0" lang="zh-CN" alt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）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6A9012D-7B1E-49F3-8185-EBC3ABBCFD08}"/>
              </a:ext>
            </a:extLst>
          </p:cNvPr>
          <p:cNvSpPr/>
          <p:nvPr/>
        </p:nvSpPr>
        <p:spPr>
          <a:xfrm>
            <a:off x="7581900" y="3166137"/>
            <a:ext cx="9715500" cy="5950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数据库生成测试数据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323229A-3DF8-4582-B3D1-8A0D03AF93B2}"/>
              </a:ext>
            </a:extLst>
          </p:cNvPr>
          <p:cNvSpPr/>
          <p:nvPr/>
        </p:nvSpPr>
        <p:spPr>
          <a:xfrm>
            <a:off x="7581900" y="4155574"/>
            <a:ext cx="9715500" cy="5950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前置动作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F0E771E-7EC2-4ABE-9D17-731227CF1C0D}"/>
              </a:ext>
            </a:extLst>
          </p:cNvPr>
          <p:cNvSpPr/>
          <p:nvPr/>
        </p:nvSpPr>
        <p:spPr>
          <a:xfrm>
            <a:off x="7581900" y="4992736"/>
            <a:ext cx="9715500" cy="5950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测试执行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117C09B-93DD-4BAD-9955-46862730864C}"/>
              </a:ext>
            </a:extLst>
          </p:cNvPr>
          <p:cNvSpPr/>
          <p:nvPr/>
        </p:nvSpPr>
        <p:spPr>
          <a:xfrm>
            <a:off x="7581900" y="5786547"/>
            <a:ext cx="9715500" cy="5950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执行后动作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C76A3B6-5178-430E-AB8D-CBA2DCB1929C}"/>
              </a:ext>
            </a:extLst>
          </p:cNvPr>
          <p:cNvSpPr/>
          <p:nvPr/>
        </p:nvSpPr>
        <p:spPr>
          <a:xfrm>
            <a:off x="7566164" y="6559336"/>
            <a:ext cx="9715500" cy="305724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3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algn="l" defTabSz="825500"/>
            <a:r>
              <a:rPr lang="en-US" altLang="zh-CN" sz="32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 </a:t>
            </a:r>
          </a:p>
          <a:p>
            <a:pPr algn="l" defTabSz="825500"/>
            <a:r>
              <a:rPr lang="en-US" altLang="zh-CN" sz="32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 </a:t>
            </a:r>
            <a:r>
              <a:rPr lang="zh-CN" altLang="en-US" sz="32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检查点</a:t>
            </a:r>
            <a:endParaRPr lang="en-US" altLang="zh-CN" sz="3200" dirty="0">
              <a:solidFill>
                <a:schemeClr val="tx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3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3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FD040AD-0F58-4090-A96D-22F5F397914F}"/>
              </a:ext>
            </a:extLst>
          </p:cNvPr>
          <p:cNvSpPr/>
          <p:nvPr/>
        </p:nvSpPr>
        <p:spPr>
          <a:xfrm>
            <a:off x="7581900" y="9827794"/>
            <a:ext cx="9715500" cy="5950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后置动作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5659A4B-F079-4DA0-97F0-7770A21F6050}"/>
              </a:ext>
            </a:extLst>
          </p:cNvPr>
          <p:cNvSpPr/>
          <p:nvPr/>
        </p:nvSpPr>
        <p:spPr>
          <a:xfrm>
            <a:off x="7673838" y="11738947"/>
            <a:ext cx="4765812" cy="59503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邮件通知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D092629-0841-4A9B-8D36-64C04219C375}"/>
              </a:ext>
            </a:extLst>
          </p:cNvPr>
          <p:cNvSpPr/>
          <p:nvPr/>
        </p:nvSpPr>
        <p:spPr>
          <a:xfrm>
            <a:off x="12820648" y="11704889"/>
            <a:ext cx="4552954" cy="6186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钉钉通知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C90A777-D09D-4466-96FD-D16381448D14}"/>
              </a:ext>
            </a:extLst>
          </p:cNvPr>
          <p:cNvSpPr/>
          <p:nvPr/>
        </p:nvSpPr>
        <p:spPr>
          <a:xfrm>
            <a:off x="7658102" y="12578979"/>
            <a:ext cx="9734550" cy="5950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失败分析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558220E-29EC-46D6-AB26-61235558E394}"/>
              </a:ext>
            </a:extLst>
          </p:cNvPr>
          <p:cNvSpPr/>
          <p:nvPr/>
        </p:nvSpPr>
        <p:spPr>
          <a:xfrm>
            <a:off x="2573370" y="1781115"/>
            <a:ext cx="3146493" cy="595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数据、环境准备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077D984-CBE6-4AC9-A044-2DBC8CED9BFC}"/>
              </a:ext>
            </a:extLst>
          </p:cNvPr>
          <p:cNvSpPr/>
          <p:nvPr/>
        </p:nvSpPr>
        <p:spPr>
          <a:xfrm>
            <a:off x="2573370" y="5116010"/>
            <a:ext cx="3146493" cy="595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测试执行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090818C-527F-409B-A4F2-8008D010433D}"/>
              </a:ext>
            </a:extLst>
          </p:cNvPr>
          <p:cNvSpPr/>
          <p:nvPr/>
        </p:nvSpPr>
        <p:spPr>
          <a:xfrm>
            <a:off x="2573369" y="12383228"/>
            <a:ext cx="3146493" cy="595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测试结果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F107DF0-0D11-4B6A-9B98-63C4637BCD9F}"/>
              </a:ext>
            </a:extLst>
          </p:cNvPr>
          <p:cNvSpPr/>
          <p:nvPr/>
        </p:nvSpPr>
        <p:spPr>
          <a:xfrm>
            <a:off x="9925050" y="7153761"/>
            <a:ext cx="2895598" cy="1579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3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异常检查</a:t>
            </a:r>
            <a:endParaRPr kumimoji="0" lang="en-US" altLang="zh-CN" sz="3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E95A470-8544-41CE-BCA3-00BE45288C9A}"/>
              </a:ext>
            </a:extLst>
          </p:cNvPr>
          <p:cNvSpPr/>
          <p:nvPr/>
        </p:nvSpPr>
        <p:spPr>
          <a:xfrm>
            <a:off x="13259356" y="7153761"/>
            <a:ext cx="2895598" cy="1579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3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数据库校验</a:t>
            </a:r>
            <a:endParaRPr lang="en-US" altLang="zh-CN" sz="3200" dirty="0">
              <a:solidFill>
                <a:schemeClr val="tx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1E8FC82-B71B-436D-A4D1-76FDFBCBF1DB}"/>
              </a:ext>
            </a:extLst>
          </p:cNvPr>
          <p:cNvSpPr/>
          <p:nvPr/>
        </p:nvSpPr>
        <p:spPr>
          <a:xfrm>
            <a:off x="19481370" y="1889476"/>
            <a:ext cx="2193182" cy="1087477"/>
          </a:xfrm>
          <a:prstGeom prst="rect">
            <a:avLst/>
          </a:prstGeom>
          <a:solidFill>
            <a:srgbClr val="A66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参数化</a:t>
            </a:r>
            <a:endParaRPr lang="en-US" altLang="zh-CN" sz="32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配置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CBB2454-800C-4D6E-876B-0495BAB24B8F}"/>
              </a:ext>
            </a:extLst>
          </p:cNvPr>
          <p:cNvCxnSpPr/>
          <p:nvPr/>
        </p:nvCxnSpPr>
        <p:spPr>
          <a:xfrm>
            <a:off x="2400300" y="1318030"/>
            <a:ext cx="20078700" cy="0"/>
          </a:xfrm>
          <a:prstGeom prst="line">
            <a:avLst/>
          </a:prstGeom>
          <a:ln w="50800"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0A7D1AAB-30E8-4CF7-A743-256E9A54D336}"/>
              </a:ext>
            </a:extLst>
          </p:cNvPr>
          <p:cNvCxnSpPr/>
          <p:nvPr/>
        </p:nvCxnSpPr>
        <p:spPr>
          <a:xfrm>
            <a:off x="2476502" y="3982587"/>
            <a:ext cx="20078700" cy="0"/>
          </a:xfrm>
          <a:prstGeom prst="line">
            <a:avLst/>
          </a:prstGeom>
          <a:ln w="50800"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1B1EC46A-8794-4ED5-8656-879F36DE130F}"/>
              </a:ext>
            </a:extLst>
          </p:cNvPr>
          <p:cNvCxnSpPr/>
          <p:nvPr/>
        </p:nvCxnSpPr>
        <p:spPr>
          <a:xfrm>
            <a:off x="2152650" y="11484865"/>
            <a:ext cx="20078700" cy="0"/>
          </a:xfrm>
          <a:prstGeom prst="line">
            <a:avLst/>
          </a:prstGeom>
          <a:ln w="50800"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74A5B2-8670-47CB-AE36-FC8CDB19B023}"/>
              </a:ext>
            </a:extLst>
          </p:cNvPr>
          <p:cNvCxnSpPr>
            <a:cxnSpLocks/>
          </p:cNvCxnSpPr>
          <p:nvPr/>
        </p:nvCxnSpPr>
        <p:spPr>
          <a:xfrm flipH="1">
            <a:off x="6777434" y="444221"/>
            <a:ext cx="81674" cy="12575656"/>
          </a:xfrm>
          <a:prstGeom prst="line">
            <a:avLst/>
          </a:prstGeom>
          <a:ln w="50800"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CBC7A8FF-9D91-4803-9EC1-9A655F0A4229}"/>
              </a:ext>
            </a:extLst>
          </p:cNvPr>
          <p:cNvSpPr/>
          <p:nvPr/>
        </p:nvSpPr>
        <p:spPr>
          <a:xfrm>
            <a:off x="7566164" y="10603443"/>
            <a:ext cx="9715500" cy="5950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变量导出</a:t>
            </a:r>
          </a:p>
        </p:txBody>
      </p:sp>
    </p:spTree>
    <p:extLst>
      <p:ext uri="{BB962C8B-B14F-4D97-AF65-F5344CB8AC3E}">
        <p14:creationId xmlns:p14="http://schemas.microsoft.com/office/powerpoint/2010/main" val="82692175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500" y="0"/>
            <a:ext cx="3492500" cy="1333500"/>
          </a:xfrm>
          <a:prstGeom prst="rect">
            <a:avLst/>
          </a:prstGeom>
        </p:spPr>
      </p:pic>
      <p:sp>
        <p:nvSpPr>
          <p:cNvPr id="11" name="智慧医院的整体架构"/>
          <p:cNvSpPr txBox="1"/>
          <p:nvPr/>
        </p:nvSpPr>
        <p:spPr>
          <a:xfrm>
            <a:off x="9459833" y="936775"/>
            <a:ext cx="5444490" cy="1024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6000">
                <a:solidFill>
                  <a:srgbClr val="00032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zh-CN" altLang="en-US" b="1" dirty="0">
                <a:latin typeface="Microsoft YaHei" charset="0"/>
                <a:ea typeface="Microsoft YaHei" charset="0"/>
              </a:rPr>
              <a:t>持续、稳定运行</a:t>
            </a:r>
            <a:endParaRPr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4429125"/>
            <a:ext cx="6889750" cy="5619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875" y="4143375"/>
            <a:ext cx="14414500" cy="62547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776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B0406000000000000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776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B0406000000000000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1090</Words>
  <Application>Microsoft Office PowerPoint</Application>
  <PresentationFormat>自定义</PresentationFormat>
  <Paragraphs>284</Paragraphs>
  <Slides>32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59" baseType="lpstr">
      <vt:lpstr>Arial Unicode MS</vt:lpstr>
      <vt:lpstr>Avenir</vt:lpstr>
      <vt:lpstr>Avenir Book</vt:lpstr>
      <vt:lpstr>Helvetica Light</vt:lpstr>
      <vt:lpstr>Helvetica Neue</vt:lpstr>
      <vt:lpstr>Helvetica Neue Light</vt:lpstr>
      <vt:lpstr>Helvetica Neue Medium</vt:lpstr>
      <vt:lpstr>JetBrains Mono</vt:lpstr>
      <vt:lpstr>PingFang SC</vt:lpstr>
      <vt:lpstr>PingFang SC Medium</vt:lpstr>
      <vt:lpstr>PingFang SC Regular</vt:lpstr>
      <vt:lpstr>Source Han Sans CN</vt:lpstr>
      <vt:lpstr>Source Han Sans CN Bold Bold</vt:lpstr>
      <vt:lpstr>Source Han Sans CN Light</vt:lpstr>
      <vt:lpstr>Source Han Sans CN Medium</vt:lpstr>
      <vt:lpstr>Source Han Sans CN Normal</vt:lpstr>
      <vt:lpstr>阿里巴巴普惠体 Light</vt:lpstr>
      <vt:lpstr>宋体</vt:lpstr>
      <vt:lpstr>Microsoft YaHei</vt:lpstr>
      <vt:lpstr>Microsoft YaHei</vt:lpstr>
      <vt:lpstr>Arial</vt:lpstr>
      <vt:lpstr>Calibri</vt:lpstr>
      <vt:lpstr>Calibri Light</vt:lpstr>
      <vt:lpstr>Century Gothic</vt:lpstr>
      <vt:lpstr>Helvetica</vt:lpstr>
      <vt:lpstr>webwppDefTheme</vt:lpstr>
      <vt:lpstr>21_BasicWhite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郭芝艳</cp:lastModifiedBy>
  <cp:revision>12</cp:revision>
  <dcterms:created xsi:type="dcterms:W3CDTF">2021-01-25T02:17:24Z</dcterms:created>
  <dcterms:modified xsi:type="dcterms:W3CDTF">2021-02-19T02:51:00Z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